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66"/>
  </p:notesMasterIdLst>
  <p:handoutMasterIdLst>
    <p:handoutMasterId r:id="rId67"/>
  </p:handoutMasterIdLst>
  <p:sldIdLst>
    <p:sldId id="256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9" r:id="rId49"/>
    <p:sldId id="315" r:id="rId50"/>
    <p:sldId id="316" r:id="rId51"/>
    <p:sldId id="317" r:id="rId52"/>
    <p:sldId id="320" r:id="rId53"/>
    <p:sldId id="321" r:id="rId54"/>
    <p:sldId id="318" r:id="rId55"/>
    <p:sldId id="257" r:id="rId56"/>
    <p:sldId id="267" r:id="rId57"/>
    <p:sldId id="268" r:id="rId58"/>
    <p:sldId id="269" r:id="rId59"/>
    <p:sldId id="258" r:id="rId60"/>
    <p:sldId id="260" r:id="rId61"/>
    <p:sldId id="261" r:id="rId62"/>
    <p:sldId id="262" r:id="rId63"/>
    <p:sldId id="263" r:id="rId64"/>
    <p:sldId id="266" r:id="rId6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86" d="100"/>
          <a:sy n="86" d="100"/>
        </p:scale>
        <p:origin x="562" y="5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9F-48FC-8FEC-E34D004FDF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9F-48FC-8FEC-E34D004FDF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9F-48FC-8FEC-E34D004FD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3137816"/>
        <c:axId val="253138208"/>
      </c:barChart>
      <c:catAx>
        <c:axId val="25313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138208"/>
        <c:crosses val="autoZero"/>
        <c:auto val="1"/>
        <c:lblAlgn val="ctr"/>
        <c:lblOffset val="100"/>
        <c:noMultiLvlLbl val="0"/>
      </c:catAx>
      <c:valAx>
        <c:axId val="25313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137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7D14C5-CED9-4CFC-B338-DFB0C8090B9F}">
      <dgm:prSet phldrT="[Text]"/>
      <dgm:spPr/>
      <dgm:t>
        <a:bodyPr/>
        <a:lstStyle/>
        <a:p>
          <a:r>
            <a:rPr lang="en-US"/>
            <a:t>Group A</a:t>
          </a:r>
          <a:endParaRPr lang="en-US" dirty="0"/>
        </a:p>
      </dgm:t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C111C18A-FD96-4E63-821A-54D70D8DC65F}">
      <dgm:prSet phldrT="[Text]"/>
      <dgm:spPr/>
      <dgm:t>
        <a:bodyPr/>
        <a:lstStyle/>
        <a:p>
          <a:r>
            <a:rPr lang="en-US" dirty="0"/>
            <a:t>Task 1</a:t>
          </a:r>
        </a:p>
      </dgm:t>
    </dgm:pt>
    <dgm:pt modelId="{83BE74EF-FAB4-45A2-BBED-7CD5259AB210}" type="parTrans" cxnId="{FFD8B471-C98F-4DB5-8DE3-2AB7E896ADD5}">
      <dgm:prSet/>
      <dgm:spPr/>
      <dgm:t>
        <a:bodyPr/>
        <a:lstStyle/>
        <a:p>
          <a:endParaRPr lang="en-US"/>
        </a:p>
      </dgm:t>
    </dgm:pt>
    <dgm:pt modelId="{B4F34DE2-2DAE-4F88-8C78-BD8892EBF4FF}" type="sibTrans" cxnId="{FFD8B471-C98F-4DB5-8DE3-2AB7E896ADD5}">
      <dgm:prSet/>
      <dgm:spPr/>
      <dgm:t>
        <a:bodyPr/>
        <a:lstStyle/>
        <a:p>
          <a:endParaRPr lang="en-US"/>
        </a:p>
      </dgm:t>
    </dgm:pt>
    <dgm:pt modelId="{33EAD35F-38F2-4CB7-9A6D-B04FFD8A51FD}">
      <dgm:prSet phldrT="[Text]"/>
      <dgm:spPr/>
      <dgm:t>
        <a:bodyPr/>
        <a:lstStyle/>
        <a:p>
          <a:r>
            <a:rPr lang="en-US" dirty="0"/>
            <a:t>Task 2</a:t>
          </a:r>
        </a:p>
      </dgm:t>
    </dgm:pt>
    <dgm:pt modelId="{81FE7DB1-4BFC-4407-80A9-E5514E94C61D}" type="parTrans" cxnId="{FAC3D40F-8E66-452D-9CA4-C2871F2D10EF}">
      <dgm:prSet/>
      <dgm:spPr/>
      <dgm:t>
        <a:bodyPr/>
        <a:lstStyle/>
        <a:p>
          <a:endParaRPr lang="en-US"/>
        </a:p>
      </dgm:t>
    </dgm:pt>
    <dgm:pt modelId="{4B66B839-1910-459B-92B2-14846EBA7A70}" type="sibTrans" cxnId="{FAC3D40F-8E66-452D-9CA4-C2871F2D10EF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/>
      <dgm:t>
        <a:bodyPr/>
        <a:lstStyle/>
        <a:p>
          <a:r>
            <a:rPr lang="en-US" dirty="0"/>
            <a:t>Group B</a:t>
          </a:r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D6510970-8F9C-4B45-A0F3-6ACB9AA76D40}">
      <dgm:prSet phldrT="[Text]"/>
      <dgm:spPr/>
      <dgm:t>
        <a:bodyPr/>
        <a:lstStyle/>
        <a:p>
          <a:r>
            <a:rPr lang="en-US" dirty="0"/>
            <a:t>Task 1</a:t>
          </a:r>
        </a:p>
      </dgm:t>
    </dgm:pt>
    <dgm:pt modelId="{7A9FC291-2B6A-4475-8B09-917F9F09E3AB}" type="parTrans" cxnId="{C6E7222A-5F84-456A-9806-D51868FAF8A9}">
      <dgm:prSet/>
      <dgm:spPr/>
      <dgm:t>
        <a:bodyPr/>
        <a:lstStyle/>
        <a:p>
          <a:endParaRPr lang="en-US"/>
        </a:p>
      </dgm:t>
    </dgm:pt>
    <dgm:pt modelId="{4B87F32C-3630-48F2-9114-4262C0BEEA9E}" type="sibTrans" cxnId="{C6E7222A-5F84-456A-9806-D51868FAF8A9}">
      <dgm:prSet/>
      <dgm:spPr/>
      <dgm:t>
        <a:bodyPr/>
        <a:lstStyle/>
        <a:p>
          <a:endParaRPr lang="en-US"/>
        </a:p>
      </dgm:t>
    </dgm:pt>
    <dgm:pt modelId="{709ED9DC-E391-4C6C-B788-93F1C2EFB6FD}">
      <dgm:prSet phldrT="[Text]"/>
      <dgm:spPr/>
      <dgm:t>
        <a:bodyPr/>
        <a:lstStyle/>
        <a:p>
          <a:r>
            <a:rPr lang="en-US" dirty="0"/>
            <a:t>Task 2</a:t>
          </a:r>
        </a:p>
      </dgm:t>
    </dgm:pt>
    <dgm:pt modelId="{B5FA6CF0-E0A0-46A0-93C9-B722B31A8A9C}" type="parTrans" cxnId="{78E3C3B3-FD19-41A6-A9CC-BB3375A6FF81}">
      <dgm:prSet/>
      <dgm:spPr/>
      <dgm:t>
        <a:bodyPr/>
        <a:lstStyle/>
        <a:p>
          <a:endParaRPr lang="en-US"/>
        </a:p>
      </dgm:t>
    </dgm:pt>
    <dgm:pt modelId="{F3C03C29-D7FF-4D61-8D75-8B75B2F589EC}" type="sibTrans" cxnId="{78E3C3B3-FD19-41A6-A9CC-BB3375A6FF81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/>
      <dgm:t>
        <a:bodyPr/>
        <a:lstStyle/>
        <a:p>
          <a:r>
            <a:rPr lang="en-US" dirty="0"/>
            <a:t>Group C</a:t>
          </a:r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FE0A3CAE-D039-42F2-AF12-1E6F6793A633}">
      <dgm:prSet phldrT="[Text]"/>
      <dgm:spPr/>
      <dgm:t>
        <a:bodyPr/>
        <a:lstStyle/>
        <a:p>
          <a:r>
            <a:rPr lang="en-US" dirty="0"/>
            <a:t>Task 1</a:t>
          </a:r>
        </a:p>
      </dgm:t>
    </dgm:pt>
    <dgm:pt modelId="{7E2ED2D1-AFF4-4DED-BB53-30A310825CE2}" type="parTrans" cxnId="{A6FB3C49-AB75-4315-BB6B-886AA454F16F}">
      <dgm:prSet/>
      <dgm:spPr/>
      <dgm:t>
        <a:bodyPr/>
        <a:lstStyle/>
        <a:p>
          <a:endParaRPr lang="en-US"/>
        </a:p>
      </dgm:t>
    </dgm:pt>
    <dgm:pt modelId="{417BDEF2-191B-4000-BDE8-D3D22A51FCF3}" type="sibTrans" cxnId="{A6FB3C49-AB75-4315-BB6B-886AA454F16F}">
      <dgm:prSet/>
      <dgm:spPr/>
      <dgm:t>
        <a:bodyPr/>
        <a:lstStyle/>
        <a:p>
          <a:endParaRPr lang="en-US"/>
        </a:p>
      </dgm:t>
    </dgm:pt>
    <dgm:pt modelId="{ED5DCCC5-BCA8-4491-AA37-BAF153ECA184}" type="pres">
      <dgm:prSet presAssocID="{90119837-5B71-4D44-BB01-DB0B084933C8}" presName="linear" presStyleCnt="0">
        <dgm:presLayoutVars>
          <dgm:animLvl val="lvl"/>
          <dgm:resizeHandles val="exact"/>
        </dgm:presLayoutVars>
      </dgm:prSet>
      <dgm:spPr/>
    </dgm:pt>
    <dgm:pt modelId="{A9DD881E-A532-414B-870C-8ADE2076F78C}" type="pres">
      <dgm:prSet presAssocID="{477D14C5-CED9-4CFC-B338-DFB0C8090B9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D5F6E02-AD43-4E7A-935B-DDF5D6C74800}" type="pres">
      <dgm:prSet presAssocID="{477D14C5-CED9-4CFC-B338-DFB0C8090B9F}" presName="childText" presStyleLbl="revTx" presStyleIdx="0" presStyleCnt="3">
        <dgm:presLayoutVars>
          <dgm:bulletEnabled val="1"/>
        </dgm:presLayoutVars>
      </dgm:prSet>
      <dgm:spPr/>
    </dgm:pt>
    <dgm:pt modelId="{81203336-F3DE-4B3A-BCF4-0F68C23AC2BB}" type="pres">
      <dgm:prSet presAssocID="{3C67E77D-62FA-499D-B5E6-E79A091C526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82956A5-ADC8-4959-B856-589B9D9B9635}" type="pres">
      <dgm:prSet presAssocID="{3C67E77D-62FA-499D-B5E6-E79A091C5267}" presName="childText" presStyleLbl="revTx" presStyleIdx="1" presStyleCnt="3">
        <dgm:presLayoutVars>
          <dgm:bulletEnabled val="1"/>
        </dgm:presLayoutVars>
      </dgm:prSet>
      <dgm:spPr/>
    </dgm:pt>
    <dgm:pt modelId="{D64CB5D5-837D-47FC-9E42-A26D800BC695}" type="pres">
      <dgm:prSet presAssocID="{CC6B7442-0B72-4EF2-9F13-1325B51AFF9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8B7B17B-8600-44B0-B235-389E5D71D804}" type="pres">
      <dgm:prSet presAssocID="{CC6B7442-0B72-4EF2-9F13-1325B51AFF9F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FAC3D40F-8E66-452D-9CA4-C2871F2D10EF}" srcId="{477D14C5-CED9-4CFC-B338-DFB0C8090B9F}" destId="{33EAD35F-38F2-4CB7-9A6D-B04FFD8A51FD}" srcOrd="1" destOrd="0" parTransId="{81FE7DB1-4BFC-4407-80A9-E5514E94C61D}" sibTransId="{4B66B839-1910-459B-92B2-14846EBA7A70}"/>
    <dgm:cxn modelId="{C6E7222A-5F84-456A-9806-D51868FAF8A9}" srcId="{3C67E77D-62FA-499D-B5E6-E79A091C5267}" destId="{D6510970-8F9C-4B45-A0F3-6ACB9AA76D40}" srcOrd="0" destOrd="0" parTransId="{7A9FC291-2B6A-4475-8B09-917F9F09E3AB}" sibTransId="{4B87F32C-3630-48F2-9114-4262C0BEEA9E}"/>
    <dgm:cxn modelId="{AB09493F-37CB-481D-BE1C-7A521AC3963B}" type="presOf" srcId="{477D14C5-CED9-4CFC-B338-DFB0C8090B9F}" destId="{A9DD881E-A532-414B-870C-8ADE2076F78C}" srcOrd="0" destOrd="0" presId="urn:microsoft.com/office/officeart/2005/8/layout/vList2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A677E445-9D5B-4C26-A5C5-42BF01249F61}" type="presOf" srcId="{709ED9DC-E391-4C6C-B788-93F1C2EFB6FD}" destId="{782956A5-ADC8-4959-B856-589B9D9B9635}" srcOrd="0" destOrd="1" presId="urn:microsoft.com/office/officeart/2005/8/layout/vList2"/>
    <dgm:cxn modelId="{A6FB3C49-AB75-4315-BB6B-886AA454F16F}" srcId="{CC6B7442-0B72-4EF2-9F13-1325B51AFF9F}" destId="{FE0A3CAE-D039-42F2-AF12-1E6F6793A633}" srcOrd="0" destOrd="0" parTransId="{7E2ED2D1-AFF4-4DED-BB53-30A310825CE2}" sibTransId="{417BDEF2-191B-4000-BDE8-D3D22A51FCF3}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FFD8B471-C98F-4DB5-8DE3-2AB7E896ADD5}" srcId="{477D14C5-CED9-4CFC-B338-DFB0C8090B9F}" destId="{C111C18A-FD96-4E63-821A-54D70D8DC65F}" srcOrd="0" destOrd="0" parTransId="{83BE74EF-FAB4-45A2-BBED-7CD5259AB210}" sibTransId="{B4F34DE2-2DAE-4F88-8C78-BD8892EBF4FF}"/>
    <dgm:cxn modelId="{F3770B74-60B7-438A-9C14-87FF95D04624}" type="presOf" srcId="{FE0A3CAE-D039-42F2-AF12-1E6F6793A633}" destId="{08B7B17B-8600-44B0-B235-389E5D71D804}" srcOrd="0" destOrd="0" presId="urn:microsoft.com/office/officeart/2005/8/layout/vList2"/>
    <dgm:cxn modelId="{87AD0085-41E8-4E29-BBED-9D1036577237}" type="presOf" srcId="{C111C18A-FD96-4E63-821A-54D70D8DC65F}" destId="{CD5F6E02-AD43-4E7A-935B-DDF5D6C74800}" srcOrd="0" destOrd="0" presId="urn:microsoft.com/office/officeart/2005/8/layout/vList2"/>
    <dgm:cxn modelId="{85B80D8C-EBB2-4A80-BB6C-93E30B69F4BB}" type="presOf" srcId="{33EAD35F-38F2-4CB7-9A6D-B04FFD8A51FD}" destId="{CD5F6E02-AD43-4E7A-935B-DDF5D6C74800}" srcOrd="0" destOrd="1" presId="urn:microsoft.com/office/officeart/2005/8/layout/vList2"/>
    <dgm:cxn modelId="{E2EE33AC-3CDB-41AB-99D0-EE89822B0377}" type="presOf" srcId="{90119837-5B71-4D44-BB01-DB0B084933C8}" destId="{ED5DCCC5-BCA8-4491-AA37-BAF153ECA184}" srcOrd="0" destOrd="0" presId="urn:microsoft.com/office/officeart/2005/8/layout/vList2"/>
    <dgm:cxn modelId="{78E3C3B3-FD19-41A6-A9CC-BB3375A6FF81}" srcId="{3C67E77D-62FA-499D-B5E6-E79A091C5267}" destId="{709ED9DC-E391-4C6C-B788-93F1C2EFB6FD}" srcOrd="1" destOrd="0" parTransId="{B5FA6CF0-E0A0-46A0-93C9-B722B31A8A9C}" sibTransId="{F3C03C29-D7FF-4D61-8D75-8B75B2F589EC}"/>
    <dgm:cxn modelId="{DC6E05B4-83E9-4C3F-9822-9E1D41C41D9E}" type="presOf" srcId="{CC6B7442-0B72-4EF2-9F13-1325B51AFF9F}" destId="{D64CB5D5-837D-47FC-9E42-A26D800BC695}" srcOrd="0" destOrd="0" presId="urn:microsoft.com/office/officeart/2005/8/layout/vList2"/>
    <dgm:cxn modelId="{80D369CF-62F1-4541-AEE2-AB29E5A204FB}" type="presOf" srcId="{3C67E77D-62FA-499D-B5E6-E79A091C5267}" destId="{81203336-F3DE-4B3A-BCF4-0F68C23AC2BB}" srcOrd="0" destOrd="0" presId="urn:microsoft.com/office/officeart/2005/8/layout/vList2"/>
    <dgm:cxn modelId="{44946EF3-425E-42C8-A6FB-ABA83804B586}" type="presOf" srcId="{D6510970-8F9C-4B45-A0F3-6ACB9AA76D40}" destId="{782956A5-ADC8-4959-B856-589B9D9B9635}" srcOrd="0" destOrd="0" presId="urn:microsoft.com/office/officeart/2005/8/layout/vList2"/>
    <dgm:cxn modelId="{8ED8745E-70AE-4940-BBB9-FB6376BDA0D9}" type="presParOf" srcId="{ED5DCCC5-BCA8-4491-AA37-BAF153ECA184}" destId="{A9DD881E-A532-414B-870C-8ADE2076F78C}" srcOrd="0" destOrd="0" presId="urn:microsoft.com/office/officeart/2005/8/layout/vList2"/>
    <dgm:cxn modelId="{31CF7A1A-6E4D-4D10-861C-4FF0D37EB7F8}" type="presParOf" srcId="{ED5DCCC5-BCA8-4491-AA37-BAF153ECA184}" destId="{CD5F6E02-AD43-4E7A-935B-DDF5D6C74800}" srcOrd="1" destOrd="0" presId="urn:microsoft.com/office/officeart/2005/8/layout/vList2"/>
    <dgm:cxn modelId="{9126909B-F016-45D1-8092-6C3135AB4C8A}" type="presParOf" srcId="{ED5DCCC5-BCA8-4491-AA37-BAF153ECA184}" destId="{81203336-F3DE-4B3A-BCF4-0F68C23AC2BB}" srcOrd="2" destOrd="0" presId="urn:microsoft.com/office/officeart/2005/8/layout/vList2"/>
    <dgm:cxn modelId="{730D2F2D-B4CA-4D4B-834E-CF6050C80AD0}" type="presParOf" srcId="{ED5DCCC5-BCA8-4491-AA37-BAF153ECA184}" destId="{782956A5-ADC8-4959-B856-589B9D9B9635}" srcOrd="3" destOrd="0" presId="urn:microsoft.com/office/officeart/2005/8/layout/vList2"/>
    <dgm:cxn modelId="{4902803D-CBF9-4D0B-9ABD-A3F2B1110870}" type="presParOf" srcId="{ED5DCCC5-BCA8-4491-AA37-BAF153ECA184}" destId="{D64CB5D5-837D-47FC-9E42-A26D800BC695}" srcOrd="4" destOrd="0" presId="urn:microsoft.com/office/officeart/2005/8/layout/vList2"/>
    <dgm:cxn modelId="{23FA2328-0584-487D-931D-ED8370AFC6E0}" type="presParOf" srcId="{ED5DCCC5-BCA8-4491-AA37-BAF153ECA184}" destId="{08B7B17B-8600-44B0-B235-389E5D71D80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D881E-A532-414B-870C-8ADE2076F78C}">
      <dsp:nvSpPr>
        <dsp:cNvPr id="0" name=""/>
        <dsp:cNvSpPr/>
      </dsp:nvSpPr>
      <dsp:spPr>
        <a:xfrm>
          <a:off x="0" y="14100"/>
          <a:ext cx="4419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Group A</a:t>
          </a:r>
          <a:endParaRPr lang="en-US" sz="3000" kern="1200" dirty="0"/>
        </a:p>
      </dsp:txBody>
      <dsp:txXfrm>
        <a:off x="35125" y="49225"/>
        <a:ext cx="4349350" cy="649299"/>
      </dsp:txXfrm>
    </dsp:sp>
    <dsp:sp modelId="{CD5F6E02-AD43-4E7A-935B-DDF5D6C74800}">
      <dsp:nvSpPr>
        <dsp:cNvPr id="0" name=""/>
        <dsp:cNvSpPr/>
      </dsp:nvSpPr>
      <dsp:spPr>
        <a:xfrm>
          <a:off x="0" y="733650"/>
          <a:ext cx="4419600" cy="791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Task 1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Task 2</a:t>
          </a:r>
        </a:p>
      </dsp:txBody>
      <dsp:txXfrm>
        <a:off x="0" y="733650"/>
        <a:ext cx="4419600" cy="791774"/>
      </dsp:txXfrm>
    </dsp:sp>
    <dsp:sp modelId="{81203336-F3DE-4B3A-BCF4-0F68C23AC2BB}">
      <dsp:nvSpPr>
        <dsp:cNvPr id="0" name=""/>
        <dsp:cNvSpPr/>
      </dsp:nvSpPr>
      <dsp:spPr>
        <a:xfrm>
          <a:off x="0" y="1525425"/>
          <a:ext cx="4419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Group B</a:t>
          </a:r>
        </a:p>
      </dsp:txBody>
      <dsp:txXfrm>
        <a:off x="35125" y="1560550"/>
        <a:ext cx="4349350" cy="649299"/>
      </dsp:txXfrm>
    </dsp:sp>
    <dsp:sp modelId="{782956A5-ADC8-4959-B856-589B9D9B9635}">
      <dsp:nvSpPr>
        <dsp:cNvPr id="0" name=""/>
        <dsp:cNvSpPr/>
      </dsp:nvSpPr>
      <dsp:spPr>
        <a:xfrm>
          <a:off x="0" y="2244975"/>
          <a:ext cx="4419600" cy="791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Task 1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Task 2</a:t>
          </a:r>
        </a:p>
      </dsp:txBody>
      <dsp:txXfrm>
        <a:off x="0" y="2244975"/>
        <a:ext cx="4419600" cy="791774"/>
      </dsp:txXfrm>
    </dsp:sp>
    <dsp:sp modelId="{D64CB5D5-837D-47FC-9E42-A26D800BC695}">
      <dsp:nvSpPr>
        <dsp:cNvPr id="0" name=""/>
        <dsp:cNvSpPr/>
      </dsp:nvSpPr>
      <dsp:spPr>
        <a:xfrm>
          <a:off x="0" y="3036749"/>
          <a:ext cx="44196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Group C</a:t>
          </a:r>
        </a:p>
      </dsp:txBody>
      <dsp:txXfrm>
        <a:off x="35125" y="3071874"/>
        <a:ext cx="4349350" cy="649299"/>
      </dsp:txXfrm>
    </dsp:sp>
    <dsp:sp modelId="{08B7B17B-8600-44B0-B235-389E5D71D804}">
      <dsp:nvSpPr>
        <dsp:cNvPr id="0" name=""/>
        <dsp:cNvSpPr/>
      </dsp:nvSpPr>
      <dsp:spPr>
        <a:xfrm>
          <a:off x="0" y="3756300"/>
          <a:ext cx="441960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Task 1</a:t>
          </a:r>
        </a:p>
      </dsp:txBody>
      <dsp:txXfrm>
        <a:off x="0" y="3756300"/>
        <a:ext cx="4419600" cy="496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3/28/2019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3/28/2019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3/28/2019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3/28/2019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796" y="1905000"/>
            <a:ext cx="10116617" cy="2667000"/>
          </a:xfrm>
        </p:spPr>
        <p:txBody>
          <a:bodyPr/>
          <a:lstStyle/>
          <a:p>
            <a:r>
              <a:rPr lang="en-US" dirty="0"/>
              <a:t>KIČMENI ŽIVCI I SPLETOVI</a:t>
            </a: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Njegovi snopovi ulaze u fossu axillaris i okružuju a.axillaris spolja, unutra i pozadi. Bočne grane su isključivo motorne za mišiće ramena i pazušnog predjela. </a:t>
            </a:r>
          </a:p>
          <a:p>
            <a:pPr marL="0" indent="0">
              <a:buNone/>
            </a:pPr>
            <a:r>
              <a:rPr lang="sr-Latn-ME" dirty="0"/>
              <a:t>Prema pravcu u kome su upravljene dele se na prednje i zadnje.</a:t>
            </a:r>
          </a:p>
          <a:p>
            <a:pPr marL="0" indent="0">
              <a:buNone/>
            </a:pPr>
            <a:r>
              <a:rPr lang="sr-Latn-ME" dirty="0"/>
              <a:t>Njegove završne grane su mješovite i inervišu sve delove ruke osim pazuha i većeg dela ramena.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3" y="1340768"/>
            <a:ext cx="594201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0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88640"/>
            <a:ext cx="5942012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M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Prednje bočne grane: </a:t>
            </a:r>
          </a:p>
          <a:p>
            <a:pPr marL="0" indent="0">
              <a:buNone/>
            </a:pPr>
            <a:r>
              <a:rPr lang="sr-Latn-ME" dirty="0"/>
              <a:t>1.	N. subclavius C5,C6 (m. subclavius) </a:t>
            </a:r>
          </a:p>
          <a:p>
            <a:pPr marL="0" indent="0">
              <a:buNone/>
            </a:pPr>
            <a:r>
              <a:rPr lang="sr-Latn-ME" dirty="0"/>
              <a:t>2.	N. Pectoralis lateralis C5,C6,C7 (m. 	pectoralis major) </a:t>
            </a:r>
          </a:p>
          <a:p>
            <a:pPr marL="0" indent="0">
              <a:buNone/>
            </a:pPr>
            <a:r>
              <a:rPr lang="sr-Latn-ME" dirty="0"/>
              <a:t>3.	N. Pectoralis medialis C8,Th1 (m. 	pectoralis minor)</a:t>
            </a:r>
          </a:p>
          <a:p>
            <a:pPr marL="0" indent="0">
              <a:buNone/>
            </a:pPr>
            <a:r>
              <a:rPr lang="sr-Latn-M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Zadnje bočne grane:</a:t>
            </a:r>
          </a:p>
          <a:p>
            <a:pPr marL="0" indent="0">
              <a:buNone/>
            </a:pPr>
            <a:r>
              <a:rPr lang="sr-Latn-ME" dirty="0"/>
              <a:t>1.	N. Dorsalis scapulae C5 (m. levator 	scapulae, m. rhomboideus) </a:t>
            </a:r>
          </a:p>
          <a:p>
            <a:pPr marL="0" indent="0">
              <a:buNone/>
            </a:pPr>
            <a:r>
              <a:rPr lang="sr-Latn-ME" dirty="0"/>
              <a:t>2.	N. Thoracicus longus C5,C6,C7 (m. 	serratus anterior) </a:t>
            </a:r>
          </a:p>
          <a:p>
            <a:pPr marL="0" indent="0">
              <a:buNone/>
            </a:pPr>
            <a:r>
              <a:rPr lang="sr-Latn-ME" dirty="0"/>
              <a:t>3.	N. thoracodorsalis C6,C7,C8 (m. latissimus 	dorsi) </a:t>
            </a:r>
          </a:p>
          <a:p>
            <a:pPr marL="0" indent="0">
              <a:buNone/>
            </a:pPr>
            <a:r>
              <a:rPr lang="sr-Latn-ME" dirty="0"/>
              <a:t>4.	N. suprascapularis C5,C6 (m. 	supraspinatus, m. infraspinatus) </a:t>
            </a:r>
          </a:p>
          <a:p>
            <a:pPr marL="0" indent="0">
              <a:buNone/>
            </a:pPr>
            <a:r>
              <a:rPr lang="sr-Latn-ME" dirty="0"/>
              <a:t>5.	N. subscapularis C5,C6 (m. subscapularis, 	m teres major)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2013" y="620688"/>
            <a:ext cx="624681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8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260648"/>
            <a:ext cx="5942012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Zavšne grane polaze iz fasciculusa: </a:t>
            </a:r>
          </a:p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1.	Fasciculus lateralis </a:t>
            </a:r>
          </a:p>
          <a:p>
            <a:pPr marL="0" indent="0">
              <a:buNone/>
            </a:pPr>
            <a:r>
              <a:rPr lang="sr-Latn-ME" dirty="0"/>
              <a:t>n. musculocutaneus  </a:t>
            </a:r>
          </a:p>
          <a:p>
            <a:pPr marL="0" indent="0">
              <a:buNone/>
            </a:pPr>
            <a:r>
              <a:rPr lang="sr-Latn-ME" dirty="0"/>
              <a:t>n. Medianus –radix lateralis </a:t>
            </a:r>
          </a:p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2.	Fasciculus medialis</a:t>
            </a:r>
          </a:p>
          <a:p>
            <a:pPr marL="0" indent="0">
              <a:buNone/>
            </a:pPr>
            <a:r>
              <a:rPr lang="sr-Latn-ME" dirty="0"/>
              <a:t>n. Medianus – radix medialis </a:t>
            </a:r>
          </a:p>
          <a:p>
            <a:pPr marL="0" indent="0">
              <a:buNone/>
            </a:pPr>
            <a:r>
              <a:rPr lang="sr-Latn-ME" dirty="0"/>
              <a:t>n. ulnaris </a:t>
            </a:r>
          </a:p>
          <a:p>
            <a:pPr marL="0" indent="0">
              <a:buNone/>
            </a:pPr>
            <a:r>
              <a:rPr lang="sr-Latn-ME" dirty="0"/>
              <a:t>n. cutaneus brachii medialis </a:t>
            </a:r>
          </a:p>
          <a:p>
            <a:pPr marL="0" indent="0">
              <a:buNone/>
            </a:pPr>
            <a:r>
              <a:rPr lang="sr-Latn-ME" dirty="0"/>
              <a:t>n. cutaneus antebrachii medialis </a:t>
            </a:r>
          </a:p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3.	Fasciculus posterior </a:t>
            </a:r>
          </a:p>
          <a:p>
            <a:pPr marL="0" indent="0">
              <a:buNone/>
            </a:pPr>
            <a:r>
              <a:rPr lang="sr-Latn-ME" dirty="0"/>
              <a:t>n. axillaris </a:t>
            </a:r>
          </a:p>
          <a:p>
            <a:pPr marL="0" indent="0">
              <a:buNone/>
            </a:pPr>
            <a:r>
              <a:rPr lang="sr-Latn-ME" dirty="0"/>
              <a:t>n. radialis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70276" y="404664"/>
            <a:ext cx="7318549" cy="567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1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n.musculocutaneus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62468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mješoviti živac koji inerviše mišiće prednje lože nadlakta i kožu spoljašnje strane podlakta. Potiče iz fasciculus lateralisa, grade ga C5, C6 i C7. </a:t>
            </a:r>
          </a:p>
          <a:p>
            <a:pPr marL="0" indent="0">
              <a:buNone/>
            </a:pPr>
            <a:r>
              <a:rPr lang="sr-Latn-ME" dirty="0"/>
              <a:t>Silazi kroz pazušnu jamu, spolja od središnjeg živca i pazušne arterije (n.et a.axillaris). Skreće upolje i probija m. Coracobrachialis, ulazi u prednji predio nadlakta i silazi između m.biceps brachii i m.brachialis.  Nešto iznad lakta probija fasciju i prelazi u potkožno tkivo kao n. cutaneus antebrachii lateralis, koji silazi spoljašnjom ivicom podlakta.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3" y="836712"/>
            <a:ext cx="594201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0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Bočne grane su motorne (rr. musculares) za mišiće prednje lože nadlakta: </a:t>
            </a:r>
          </a:p>
          <a:p>
            <a:pPr marL="0" indent="0">
              <a:buNone/>
            </a:pPr>
            <a:r>
              <a:rPr lang="sr-Latn-ME" dirty="0"/>
              <a:t>1.	m. biceps brachii </a:t>
            </a:r>
          </a:p>
          <a:p>
            <a:pPr marL="0" indent="0">
              <a:buNone/>
            </a:pPr>
            <a:r>
              <a:rPr lang="sr-Latn-ME" dirty="0"/>
              <a:t>2.	m. brachialis </a:t>
            </a:r>
          </a:p>
          <a:p>
            <a:pPr marL="0" indent="0">
              <a:buNone/>
            </a:pPr>
            <a:r>
              <a:rPr lang="sr-Latn-ME" dirty="0"/>
              <a:t>3.	m. coracobrachialis</a:t>
            </a:r>
          </a:p>
          <a:p>
            <a:pPr marL="0" indent="0">
              <a:buNone/>
            </a:pPr>
            <a:r>
              <a:rPr lang="sr-Latn-ME" dirty="0"/>
              <a:t>Završna grana je senzitivna, </a:t>
            </a:r>
            <a:r>
              <a:rPr lang="sr-Latn-ME" dirty="0">
                <a:solidFill>
                  <a:srgbClr val="FF0000"/>
                </a:solidFill>
              </a:rPr>
              <a:t>n. cutaneus antebrachii lateralis</a:t>
            </a:r>
            <a:r>
              <a:rPr lang="sr-Latn-ME" dirty="0"/>
              <a:t>, nastavlja stablo živca, silazi prema podlaktu prateći cefaličnu venu i inerviše kožu spoljašnje strane podlakta sve do uzvišenja palca.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99213" y="1556792"/>
            <a:ext cx="578961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8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n.medianus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6720408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je mješoviti živac, najrazvijenija grana spleta. Inerviše mišiće prednje lože podlakta i kožu spoljašnje polovine dlana. </a:t>
            </a:r>
          </a:p>
          <a:p>
            <a:pPr marL="0" indent="0">
              <a:buNone/>
            </a:pPr>
            <a:r>
              <a:rPr lang="sr-Latn-ME" dirty="0"/>
              <a:t>Nastaje iz dva korijena: </a:t>
            </a:r>
          </a:p>
          <a:p>
            <a:pPr marL="0" indent="0">
              <a:buNone/>
            </a:pPr>
            <a:r>
              <a:rPr lang="sr-Latn-ME" dirty="0"/>
              <a:t>•	spoljašnji (radix lateralis) koji potiče iz spoljašnjeg sekundarnog stabla (fasciculus lateralis) </a:t>
            </a:r>
          </a:p>
          <a:p>
            <a:pPr marL="0" indent="0">
              <a:buNone/>
            </a:pPr>
            <a:r>
              <a:rPr lang="sr-Latn-ME" dirty="0"/>
              <a:t>•	unutrašnji (radix medialis) koji potiče iz unutrašnjeg sekundarnog stabla (fasciculus medialis) </a:t>
            </a:r>
          </a:p>
          <a:p>
            <a:pPr marL="0" indent="0">
              <a:buNone/>
            </a:pPr>
            <a:r>
              <a:rPr lang="sr-Latn-ME" dirty="0"/>
              <a:t>Grade ga: C6, C7, C8 i Th1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20409" y="0"/>
            <a:ext cx="5468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2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7750595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dirty="0"/>
              <a:t>U pazušnoj jami korijenovi okružuju spolja i iznutra gornji dio pazušne arterije i spajaju se u vidu slova „V“ ispred arterije. Dalje živac silazi spoljašnjim dijelom jame uz m. coracobrachialis, u nadlaktu prati nadlakatne sudove i nalazi se u unutrašnjem bicipitalnom žlijebu (sulcus bicipitalis medialis) spolja od nadlakatne arterije. </a:t>
            </a:r>
          </a:p>
          <a:p>
            <a:pPr marL="0" indent="0">
              <a:buNone/>
            </a:pPr>
            <a:r>
              <a:rPr lang="sr-Latn-ME" dirty="0"/>
              <a:t>Oko sredine nadlakta ukršta arteriju i postavlja se unutra od nje. U predelu lakta je unutra od nadlakatne arterije. Prolazi između tetive m. biceps brachii i m. pronator teres i tu je površno postavljen. </a:t>
            </a:r>
          </a:p>
          <a:p>
            <a:pPr marL="0" indent="0">
              <a:buNone/>
            </a:pPr>
            <a:r>
              <a:rPr lang="sr-Latn-ME" dirty="0"/>
              <a:t>U podlaktu probija snopove m. pronator teres, silazi sredinom prednjeg predela podlakta, između m. flexor digitorum superficialis i  m. flexor digitorum profundus. </a:t>
            </a:r>
          </a:p>
          <a:p>
            <a:pPr marL="0" indent="0">
              <a:buNone/>
            </a:pPr>
            <a:r>
              <a:rPr lang="sr-Latn-ME" dirty="0"/>
              <a:t>U predelu korijena šake ponovo postaje površan i leži između tetiva m. flexor carpi radialis i m. palmaris logus. </a:t>
            </a:r>
          </a:p>
          <a:p>
            <a:pPr marL="0" indent="0">
              <a:buNone/>
            </a:pPr>
            <a:r>
              <a:rPr lang="sr-Latn-ME" dirty="0"/>
              <a:t>U dlanu prolazi kroz canalis carpi ispod lig. carpi transversum s. retinaculum flexorum se rasipa u završne grane.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50596" y="0"/>
            <a:ext cx="4438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0"/>
            <a:ext cx="8902722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Bočne grane: </a:t>
            </a:r>
          </a:p>
          <a:p>
            <a:pPr marL="0" indent="0">
              <a:buNone/>
            </a:pPr>
            <a:r>
              <a:rPr lang="sr-Latn-ME" dirty="0"/>
              <a:t>•	Rr. musculares -za mišiće prednje lože podlakta, osim m. 	flexor carpi ulnaris i unutrašnje polovine m. flexor digitorum 	profundus-a </a:t>
            </a:r>
          </a:p>
          <a:p>
            <a:pPr marL="0" indent="0">
              <a:buNone/>
            </a:pPr>
            <a:r>
              <a:rPr lang="sr-Latn-ME" dirty="0"/>
              <a:t>•	N. interosseus antebrachii anterior – za m. pronator quadratus </a:t>
            </a:r>
          </a:p>
          <a:p>
            <a:pPr marL="0" indent="0">
              <a:buNone/>
            </a:pPr>
            <a:r>
              <a:rPr lang="sr-Latn-ME" dirty="0"/>
              <a:t>•	R. palmaris – za kožu spoljašnje polovine dlana i uzvišenja 	palca</a:t>
            </a:r>
          </a:p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Završne grane: </a:t>
            </a:r>
          </a:p>
          <a:p>
            <a:pPr marL="0" indent="0">
              <a:buNone/>
            </a:pPr>
            <a:r>
              <a:rPr lang="sr-Latn-ME" dirty="0"/>
              <a:t>1.	Mišićna grana za -mišiće tenara osim m. flexor pollicis brevis-	caput profundum i m. adductor policis </a:t>
            </a:r>
          </a:p>
          <a:p>
            <a:pPr marL="0" indent="0">
              <a:buNone/>
            </a:pPr>
            <a:r>
              <a:rPr lang="sr-Latn-ME" dirty="0"/>
              <a:t>2.	Zajednički dlanski živci prstiju (nn. digitales palmares 	communes 	I,II i III) koje se dijele na po dva posebna dlanska živca prstiju (nn. 	digitales palmares proprii) za kožu 3 ½prsta na palmarnoj strani i 	kožu istih prstiju na dorzalnoj strani u visini medijalnih i distalnih 	članaka, prva dva glistasta mišića (mm. lumbricales I i II).</a:t>
            </a:r>
          </a:p>
          <a:p>
            <a:pPr marL="0" indent="0">
              <a:buNone/>
            </a:pPr>
            <a:r>
              <a:rPr lang="sr-Latn-ME" dirty="0"/>
              <a:t>3.	R. communicans cum nervo ulnari anastomozira se sa površnom 	granom lakatnog živca (n. ulnaris)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902723" y="260648"/>
            <a:ext cx="3286101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3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1805" y="1196752"/>
            <a:ext cx="5320208" cy="4975448"/>
          </a:xfrm>
        </p:spPr>
        <p:txBody>
          <a:bodyPr/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Motorna vlakna </a:t>
            </a:r>
          </a:p>
          <a:p>
            <a:pPr marL="0" indent="0">
              <a:buNone/>
            </a:pPr>
            <a:r>
              <a:rPr lang="sr-Latn-ME" dirty="0"/>
              <a:t>•	U podlaktu za mišiće prednje lože 	podlakta osim m. flaxor carpi 	ulnaris, m. flexor digitorum 	profundus-dva unutrašnja snopa </a:t>
            </a:r>
          </a:p>
          <a:p>
            <a:pPr marL="0" indent="0">
              <a:buNone/>
            </a:pPr>
            <a:r>
              <a:rPr lang="sr-Latn-ME" dirty="0"/>
              <a:t>•	U šaci mišiće tenara osim m. 	flexor pollicis brevis-caput 	profundum m. adductor policis, 	prva dva lumbrikalna mišića (mm. 	lumbricales I,II).</a:t>
            </a:r>
          </a:p>
          <a:p>
            <a:pPr marL="0" indent="0">
              <a:buNone/>
            </a:pP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1052736"/>
            <a:ext cx="5392213" cy="5119464"/>
          </a:xfrm>
        </p:spPr>
        <p:txBody>
          <a:bodyPr/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Senzitivna vlakna </a:t>
            </a:r>
          </a:p>
          <a:p>
            <a:pPr marL="0" indent="0">
              <a:buNone/>
            </a:pPr>
            <a:r>
              <a:rPr lang="sr-Latn-ME" dirty="0"/>
              <a:t>•	kožu spoljašnje polovine dlana </a:t>
            </a:r>
          </a:p>
          <a:p>
            <a:pPr marL="0" indent="0">
              <a:buNone/>
            </a:pPr>
            <a:r>
              <a:rPr lang="sr-Latn-ME" dirty="0"/>
              <a:t>•	kožu 3 ½prsta na palmarnoj strani </a:t>
            </a:r>
          </a:p>
          <a:p>
            <a:pPr marL="0" indent="0">
              <a:buNone/>
            </a:pPr>
            <a:r>
              <a:rPr lang="sr-Latn-ME" dirty="0"/>
              <a:t>•	kožu dorzalne strane istih prstijuu 	visini medijalnih i distalnih 	falangi.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8048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796" y="274638"/>
            <a:ext cx="10116616" cy="1020762"/>
          </a:xfrm>
        </p:spPr>
        <p:txBody>
          <a:bodyPr/>
          <a:lstStyle/>
          <a:p>
            <a:r>
              <a:rPr lang="sr-Latn-ME" dirty="0"/>
              <a:t>Klinički aspekti: oštećenje medijanusa “šaka propovjednika”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5185419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Slabi pronacija podlakta, </a:t>
            </a:r>
          </a:p>
          <a:p>
            <a:pPr marL="0" indent="0">
              <a:buNone/>
            </a:pPr>
            <a:r>
              <a:rPr lang="sr-Latn-ME" dirty="0"/>
              <a:t>•	Otežana fleksija šake i radijalna 	abdukcija šake </a:t>
            </a:r>
          </a:p>
          <a:p>
            <a:pPr marL="0" indent="0">
              <a:buNone/>
            </a:pPr>
            <a:r>
              <a:rPr lang="sr-Latn-ME" dirty="0"/>
              <a:t>•	Nemogućnost fleksije palca i 	kažiprsta, </a:t>
            </a:r>
          </a:p>
          <a:p>
            <a:pPr marL="0" indent="0">
              <a:buNone/>
            </a:pPr>
            <a:r>
              <a:rPr lang="sr-Latn-ME" dirty="0"/>
              <a:t>•	Nemogućnost opozicije palca. </a:t>
            </a:r>
          </a:p>
          <a:p>
            <a:pPr marL="0" indent="0">
              <a:buNone/>
            </a:pPr>
            <a:r>
              <a:rPr lang="sr-Latn-ME" dirty="0"/>
              <a:t>•	Poremećaj senzibiliteta u polju 	inervacije. </a:t>
            </a:r>
          </a:p>
          <a:p>
            <a:r>
              <a:rPr lang="sr-Latn-ME" dirty="0"/>
              <a:t>Sindrom karpalnog tunela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50397" y="1484784"/>
            <a:ext cx="6238428" cy="363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8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88640"/>
            <a:ext cx="9144000" cy="6172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Periferni nervni sistem sastavljen je od živaca i gangliona. Živac (nervus) čine nervni produžeci koji su grupisani u snopove različitog broja i volumena. Ganglioni čine skup nervnih ćelija, struktura koja podsjeća na čvor, i ugrađeni su u tokove živaca.</a:t>
            </a:r>
          </a:p>
          <a:p>
            <a:pPr marL="0" indent="0">
              <a:buNone/>
            </a:pPr>
            <a:r>
              <a:rPr lang="sr-Latn-ME" dirty="0"/>
              <a:t> </a:t>
            </a:r>
            <a:r>
              <a:rPr lang="sr-Latn-ME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Nervus (živac)</a:t>
            </a:r>
          </a:p>
          <a:p>
            <a:pPr marL="0" indent="0">
              <a:buNone/>
            </a:pPr>
            <a:r>
              <a:rPr lang="sr-Latn-ME" dirty="0"/>
              <a:t>•	Motorni – odvodna ili eferentna vlakna koja nose informaciju od 	CNS ka periferiji</a:t>
            </a:r>
          </a:p>
          <a:p>
            <a:pPr marL="0" indent="0">
              <a:buNone/>
            </a:pPr>
            <a:r>
              <a:rPr lang="sr-Latn-ME" dirty="0"/>
              <a:t>•	Senzitivna – dovodna ili aferentna koja nose informaciju od 	periferije ka CNS-u</a:t>
            </a:r>
          </a:p>
          <a:p>
            <a:pPr marL="0" indent="0">
              <a:buNone/>
            </a:pPr>
            <a:r>
              <a:rPr lang="sr-Latn-ME" dirty="0"/>
              <a:t>•	Mješoviti živci – sadrže i motorna i senzitivna vlakna</a:t>
            </a:r>
          </a:p>
          <a:p>
            <a:pPr marL="0" indent="0">
              <a:buNone/>
            </a:pPr>
            <a:r>
              <a:rPr lang="sr-Latn-ME" dirty="0"/>
              <a:t>Prema dijelu CNS-a iz koga izlaze živci mogu da budu:</a:t>
            </a:r>
          </a:p>
          <a:p>
            <a:pPr marL="0" indent="0">
              <a:buNone/>
            </a:pPr>
            <a:r>
              <a:rPr lang="sr-Latn-ME" dirty="0"/>
              <a:t>1.	Moždani živci (nervi craniales) – izlaze iz mozga</a:t>
            </a:r>
          </a:p>
          <a:p>
            <a:pPr marL="0" indent="0">
              <a:buNone/>
            </a:pPr>
            <a:r>
              <a:rPr lang="sr-Latn-ME" dirty="0"/>
              <a:t>2.	Kičmeni živci (nervi spinales) – izlaze iz kičmene moždine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75528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n.ulnaris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70038"/>
            <a:ext cx="7966620" cy="52879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ME" dirty="0"/>
              <a:t>Mješoviti živac, završna grana fasciculus medialis-a; grane C8 i Th1. Inerviše mišiće prednje lože podlakta i mišiće i kožu dlana. </a:t>
            </a:r>
          </a:p>
          <a:p>
            <a:pPr marL="0" indent="0">
              <a:buNone/>
            </a:pPr>
            <a:r>
              <a:rPr lang="sr-Latn-ME" dirty="0"/>
              <a:t>U pazušnoj jami je postavljen unutra od pazušne arterije i središnjeg živca, a spolja od pazušne vene. U nadlaktuje u prednjoj loži gde prolazi kroz sulcus bicipitalis medialis, unutra od nadlakatne arterije. U donjem dijelu nadlakta probija septum intramusculare brachii mediale i prelazi na zadnju stranu. </a:t>
            </a:r>
          </a:p>
          <a:p>
            <a:pPr marL="0" indent="0">
              <a:buNone/>
            </a:pPr>
            <a:r>
              <a:rPr lang="sr-Latn-ME" dirty="0"/>
              <a:t>U predjelu lakta prolazi kroz sulcus nervi ulnaris na zadnjoj strani epicondylus medialis i tu je površan i izložen je čestim nagnječenjima i povredama. Probija m. flexor carpi ulnaris, prelazi na prednju stranu podlakta gde prati duboku stranu mišića. U donje dvije trećine podlakta spolja od njega je lakatna arterija i vene. </a:t>
            </a:r>
          </a:p>
          <a:p>
            <a:pPr marL="0" indent="0">
              <a:buNone/>
            </a:pPr>
            <a:r>
              <a:rPr lang="sr-Latn-ME" dirty="0"/>
              <a:t>U predjelu korijena šake i dlana, lakatni živac prolazi iznad lig. carpi transversum, kroz poseban osteofibrozni kanal -unutrašnji kanalu ručja ili Guyonov kanal. Neposredno ispod graškaste kosti dijeli se u dve završne grane.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66621" y="0"/>
            <a:ext cx="41981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Bočne grane:</a:t>
            </a:r>
          </a:p>
          <a:p>
            <a:pPr marL="0" indent="0">
              <a:buNone/>
            </a:pPr>
            <a:r>
              <a:rPr lang="sr-Latn-ME" dirty="0"/>
              <a:t>•	Rr. musculares za m. flaxor carpi 	ulnarisi i m. flexor digitorum 	profundus-dva unutrašnja snopa</a:t>
            </a:r>
          </a:p>
          <a:p>
            <a:pPr marL="0" indent="0">
              <a:buNone/>
            </a:pPr>
            <a:r>
              <a:rPr lang="sr-Latn-ME" dirty="0"/>
              <a:t>•	R. dorsalis-za kožu unutrašnjeg dijela 	nadlanice Nn. digitales dorsales i za 	kožu 2 ½prsta od malog prsta samo u 	visini proksimlanih članaka</a:t>
            </a:r>
          </a:p>
          <a:p>
            <a:pPr marL="0" indent="0">
              <a:buNone/>
            </a:pPr>
            <a:r>
              <a:rPr lang="sr-Latn-ME" dirty="0"/>
              <a:t>•	R. palmaris-za kožu donje trećine 	prednje strane podlakta i kožu 	unutrašnje polovine dlana</a:t>
            </a:r>
          </a:p>
          <a:p>
            <a:pPr marL="0" indent="0">
              <a:buNone/>
            </a:pP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0356" y="188640"/>
            <a:ext cx="6480719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Završne grane: </a:t>
            </a:r>
          </a:p>
          <a:p>
            <a:pPr marL="0" indent="0">
              <a:buNone/>
            </a:pPr>
            <a:r>
              <a:rPr lang="sr-Latn-ME" dirty="0"/>
              <a:t>Površna, pretežno senzitivna - R.superficialis</a:t>
            </a:r>
          </a:p>
          <a:p>
            <a:pPr marL="0" indent="0">
              <a:buNone/>
            </a:pPr>
            <a:r>
              <a:rPr lang="sr-Latn-ME" dirty="0"/>
              <a:t>•	Nn. digitales palmares communes IV </a:t>
            </a:r>
          </a:p>
          <a:p>
            <a:pPr marL="0" indent="0">
              <a:buNone/>
            </a:pPr>
            <a:r>
              <a:rPr lang="sr-Latn-ME" dirty="0"/>
              <a:t>•	Nn. digitales palmares proprii za kožu 1 	½prsta  od malog prsta na dlanskoj strani 	za kožu istih prstiju na dorzalnoj strani u visini 	medijalnih i distalnih falangi. Posebnu grančicu 	za m. palmaris brevis </a:t>
            </a:r>
          </a:p>
          <a:p>
            <a:pPr marL="0" indent="0">
              <a:buNone/>
            </a:pPr>
            <a:r>
              <a:rPr lang="sr-Latn-ME" dirty="0"/>
              <a:t>Duboka, motorna - R. profundus </a:t>
            </a:r>
          </a:p>
          <a:p>
            <a:pPr marL="0" indent="0">
              <a:buNone/>
            </a:pPr>
            <a:r>
              <a:rPr lang="sr-Latn-ME" dirty="0"/>
              <a:t>•	Mišiće uzvišenja malog prsta (Mm. eminentiae 	hypothenaris) </a:t>
            </a:r>
          </a:p>
          <a:p>
            <a:pPr marL="0" indent="0">
              <a:buNone/>
            </a:pPr>
            <a:r>
              <a:rPr lang="sr-Latn-ME" dirty="0"/>
              <a:t>•	Neke mišiće uzvišenja palca M. adductor 	pollicis M. flexor pollicis brevis-caput 	profundum </a:t>
            </a:r>
          </a:p>
          <a:p>
            <a:pPr marL="0" indent="0">
              <a:buNone/>
            </a:pPr>
            <a:r>
              <a:rPr lang="sr-Latn-ME" dirty="0"/>
              <a:t>•	Sve međukoštane mišiće (Mm. interossei 	palmares et dorsales) </a:t>
            </a:r>
          </a:p>
          <a:p>
            <a:pPr marL="0" indent="0">
              <a:buNone/>
            </a:pPr>
            <a:r>
              <a:rPr lang="sr-Latn-ME" dirty="0"/>
              <a:t>•	Treći i četvrti glistasti mišić (Mm. lumbricales 	III i IV)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0505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Motorna vlakna </a:t>
            </a:r>
          </a:p>
          <a:p>
            <a:pPr marL="0" indent="0">
              <a:buNone/>
            </a:pPr>
            <a:r>
              <a:rPr lang="sr-Latn-ME" dirty="0"/>
              <a:t>•	U podlaktu- m. flaxor carpi ulnaris, m. 	flexor digitorum profundus -	unutrašnju polovinu </a:t>
            </a:r>
          </a:p>
          <a:p>
            <a:pPr marL="0" indent="0">
              <a:buNone/>
            </a:pPr>
            <a:r>
              <a:rPr lang="sr-Latn-ME" dirty="0"/>
              <a:t>•	U šaci- mm. eminentiae hypothenaris, 	mm. Interossei, mm. lumbricales III i 	IV m. adductor policis i m. flexor 	pollicis brevis-caput profundum</a:t>
            </a:r>
          </a:p>
          <a:p>
            <a:pPr marL="0" indent="0">
              <a:buNone/>
            </a:pP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556792"/>
            <a:ext cx="5942010" cy="4615408"/>
          </a:xfrm>
        </p:spPr>
        <p:txBody>
          <a:bodyPr/>
          <a:lstStyle/>
          <a:p>
            <a:pPr marL="0" indent="0">
              <a:buNone/>
            </a:pPr>
            <a:r>
              <a:rPr lang="sr-Latn-ME" b="1" dirty="0">
                <a:solidFill>
                  <a:srgbClr val="FF0000"/>
                </a:solidFill>
              </a:rPr>
              <a:t>Senzitivna vlakna </a:t>
            </a:r>
          </a:p>
          <a:p>
            <a:pPr marL="0" indent="0">
              <a:buNone/>
            </a:pPr>
            <a:r>
              <a:rPr lang="sr-Latn-ME" dirty="0"/>
              <a:t>•	Kožu –unutrašnje polovine dlana -1 	½prstod malog prsta na palmarnoj 	strani i iste prste na dorzalnoj strani u 	visini medijalnih i distalni falangi </a:t>
            </a:r>
          </a:p>
          <a:p>
            <a:pPr marL="0" indent="0">
              <a:buNone/>
            </a:pPr>
            <a:r>
              <a:rPr lang="sr-Latn-ME" dirty="0"/>
              <a:t>•	Kožu –unutrašnje polovine nadlanice i 	dva ipo prsta u visini proksimalnih 	falangi.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380135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04" y="332656"/>
            <a:ext cx="11305256" cy="1020762"/>
          </a:xfrm>
        </p:spPr>
        <p:txBody>
          <a:bodyPr/>
          <a:lstStyle/>
          <a:p>
            <a:r>
              <a:rPr lang="sr-Latn-ME" dirty="0"/>
              <a:t>Klinički aspekti – Oštećenje ulnarnog živca “kandžasta šaka”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821" y="1905000"/>
            <a:ext cx="5176192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Oslabljena palmarna fleksija i 	ulnarna abdukcija šake </a:t>
            </a:r>
          </a:p>
          <a:p>
            <a:pPr marL="0" indent="0">
              <a:buNone/>
            </a:pPr>
            <a:r>
              <a:rPr lang="sr-Latn-ME" dirty="0"/>
              <a:t>•	Oslabljena adukcija prstiju </a:t>
            </a:r>
          </a:p>
          <a:p>
            <a:pPr marL="0" indent="0">
              <a:buNone/>
            </a:pPr>
            <a:r>
              <a:rPr lang="sr-Latn-ME" dirty="0"/>
              <a:t>•	međukoštani mišići atrofični</a:t>
            </a:r>
          </a:p>
          <a:p>
            <a:pPr marL="0" indent="0">
              <a:buNone/>
            </a:pPr>
            <a:r>
              <a:rPr lang="sr-Latn-ME" dirty="0"/>
              <a:t>•	prsti ispravljeni u metakarpo-	falangealnim, a fleksirani u 	interfalangealnim zglobovima. </a:t>
            </a:r>
          </a:p>
          <a:p>
            <a:pPr marL="0" indent="0">
              <a:buNone/>
            </a:pPr>
            <a:r>
              <a:rPr lang="sr-Latn-ME" dirty="0"/>
              <a:t>•	mali prst u abdukciji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5052" y="1628800"/>
            <a:ext cx="575401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2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 cutaneus brachii medialis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4536504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Senzitivni živac, završna grana fasciculus medialis, gradi ga Th1. </a:t>
            </a:r>
          </a:p>
          <a:p>
            <a:pPr marL="0" indent="0">
              <a:buNone/>
            </a:pPr>
            <a:r>
              <a:rPr lang="sr-Latn-ME" dirty="0"/>
              <a:t>Inerviše kožu unutrašnje strane nadlakta.</a:t>
            </a:r>
          </a:p>
          <a:p>
            <a:pPr marL="0" indent="0">
              <a:buNone/>
            </a:pPr>
            <a:r>
              <a:rPr lang="sr-Latn-ME" dirty="0"/>
              <a:t> Silazi kroz pazušnu jamu, anastomozira se sa II ili III međurebranim živcem i grade nn.intercostobrachiales. Probija nadlakatnu fasciju u gornjem dijelu nadlakta i potkožnim tkivom silazi prema laktu.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66620" y="836712"/>
            <a:ext cx="3960440" cy="602128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686700" y="1295400"/>
            <a:ext cx="1728192" cy="549424"/>
          </a:xfrm>
          <a:prstGeom prst="ellipse">
            <a:avLst/>
          </a:prstGeom>
          <a:noFill/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389862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 cutaneus antebrachii medialis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8038627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senzitivni živac, završna grana fasciculus medialis-a, grade ga C8 i Th1. Inerviše kožu unutrašnje strane nadlakta i podlakta. Silazi kroz pazušni jamu i kroz gornji deo prednje lože nadlakta. Oko sredine nadlakta probija fasciju zajedno sa baziličnom venom i postaje potkožan. Iznad lakta se deli na dve grane, prednju i zadnju, koje silaze dalje niz unutrašnji deo podlakta. </a:t>
            </a:r>
          </a:p>
          <a:p>
            <a:pPr marL="0" indent="0">
              <a:buNone/>
            </a:pPr>
            <a:r>
              <a:rPr lang="sr-Latn-ME" dirty="0"/>
              <a:t>•	</a:t>
            </a:r>
            <a:r>
              <a:rPr lang="sr-Latn-ME" dirty="0">
                <a:solidFill>
                  <a:srgbClr val="FF0000"/>
                </a:solidFill>
              </a:rPr>
              <a:t>Bočne grane: </a:t>
            </a:r>
            <a:r>
              <a:rPr lang="sr-Latn-ME" dirty="0"/>
              <a:t>Rr. cutanei brachii -za 	kožu unutrašnjeg 	dijela nadlakta </a:t>
            </a:r>
          </a:p>
          <a:p>
            <a:pPr marL="0" indent="0">
              <a:buNone/>
            </a:pPr>
            <a:r>
              <a:rPr lang="sr-Latn-ME" dirty="0"/>
              <a:t>•	</a:t>
            </a:r>
            <a:r>
              <a:rPr lang="sr-Latn-ME" dirty="0">
                <a:solidFill>
                  <a:srgbClr val="FF0000"/>
                </a:solidFill>
              </a:rPr>
              <a:t>Završne grane: </a:t>
            </a:r>
            <a:r>
              <a:rPr lang="sr-Latn-ME" dirty="0"/>
              <a:t>Prednja (r. anterior) i zadnja 	(r.posterior)–za kožu unutrašnje strane podlakta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758707" y="1124744"/>
            <a:ext cx="3430117" cy="5733256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990956" y="4365104"/>
            <a:ext cx="1197868" cy="770384"/>
          </a:xfrm>
          <a:prstGeom prst="ellipse">
            <a:avLst/>
          </a:prstGeom>
          <a:noFill/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85543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n.axillaris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Mješoviti živac, završna grana fasciculus posterior-a, grade ga C5 i C6. Inerviše mišiće ramenog pojasa i spoljašnje strane nadlakta</a:t>
            </a:r>
          </a:p>
          <a:p>
            <a:pPr marL="0" indent="0">
              <a:buNone/>
            </a:pPr>
            <a:r>
              <a:rPr lang="sr-Latn-ME" dirty="0"/>
              <a:t>Počinje ispod vrha pazušne jame, silazi preko spoljašnje ivice m.subscapularis-a upolje i nazad. Podpazušnu jamu napušta kroz formane qudrilaterum, obilazi oko hirurškog vrata humerusa i završava se ispod m.deltoideusa.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66420" y="836712"/>
            <a:ext cx="5688631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Bočne rane: </a:t>
            </a:r>
          </a:p>
          <a:p>
            <a:pPr marL="0" indent="0">
              <a:buNone/>
            </a:pPr>
            <a:r>
              <a:rPr lang="sr-Latn-ME" dirty="0"/>
              <a:t>•	Rr. musculares za m. teres minor </a:t>
            </a:r>
          </a:p>
          <a:p>
            <a:pPr marL="0" indent="0">
              <a:buNone/>
            </a:pPr>
            <a:r>
              <a:rPr lang="sr-Latn-ME" dirty="0"/>
              <a:t>•	N. cutaneus brachi lateralis superior za 	kožu zadnje spoljašnje strane ramena i 	kožu gornjeg dela spoljašnje strane 	nadlakta 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Završna grana: </a:t>
            </a:r>
          </a:p>
          <a:p>
            <a:pPr marL="0" indent="0">
              <a:buNone/>
            </a:pPr>
            <a:r>
              <a:rPr lang="sr-Latn-ME" dirty="0"/>
              <a:t>motorna za m. deltoideus</a:t>
            </a:r>
          </a:p>
          <a:p>
            <a:pPr marL="0" indent="0">
              <a:buNone/>
            </a:pP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428" y="1916832"/>
            <a:ext cx="4419598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Motorna vlakna: </a:t>
            </a:r>
          </a:p>
          <a:p>
            <a:pPr marL="0" indent="0">
              <a:buNone/>
            </a:pPr>
            <a:r>
              <a:rPr lang="sr-Latn-ME" dirty="0"/>
              <a:t>1.	m. deltoideus </a:t>
            </a:r>
          </a:p>
          <a:p>
            <a:pPr marL="0" indent="0">
              <a:buNone/>
            </a:pPr>
            <a:r>
              <a:rPr lang="sr-Latn-ME" dirty="0"/>
              <a:t>2.	m. teres minor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Senzitivna vlakna: </a:t>
            </a:r>
            <a:r>
              <a:rPr lang="sr-Latn-ME" dirty="0"/>
              <a:t>kožu zadnje spoljašnje strane ramena i gornji dio spoljašnje strane nadlakta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1253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Klinički aspekti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757" y="1905000"/>
            <a:ext cx="5752256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Obilazi oko kapsule zgloba ramena 	pa može biti oštećen pri iščašenju 	zgloba ramena ili pri prelomu 	hiruškog vrata humerusa</a:t>
            </a:r>
          </a:p>
          <a:p>
            <a:pPr marL="0" indent="0">
              <a:buNone/>
            </a:pPr>
            <a:r>
              <a:rPr lang="sr-Latn-ME" dirty="0"/>
              <a:t>•	Kao posledica nastaje anestezija 	kože ramena.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8875" y="980728"/>
            <a:ext cx="5278145" cy="519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7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n.radialis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7606579" cy="5301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mješoviti živac, završna grana fasciculus posterior-a, grade ga C5-Th1. Inerviše zadnju stranu ruke. </a:t>
            </a:r>
          </a:p>
          <a:p>
            <a:pPr marL="0" indent="0">
              <a:buNone/>
            </a:pPr>
            <a:r>
              <a:rPr lang="sr-Latn-ME" dirty="0"/>
              <a:t>Počinje nešto ispod vrha pazušne jame, silazi zadnjim dijelom pazušne jame, koso naniže i nazad i prelazi u zadnji predeo nadlakta.  </a:t>
            </a:r>
          </a:p>
          <a:p>
            <a:pPr marL="0" indent="0">
              <a:buNone/>
            </a:pPr>
            <a:r>
              <a:rPr lang="sr-Latn-ME" dirty="0"/>
              <a:t>Kroz zadnji predio nadlakta silazi koso naniže i upolje, po zadnjoj strani humerusa, kroz sulcus n. radialis. U donjem dijelu nadlakta, obilazi spiralno oko spoljašnje ivice humerusa, probija septum intramusculare brachii laterale, prelazi na prednju stranu nadlakta i smešta se u sulcus bicipitalis lateralis. </a:t>
            </a:r>
          </a:p>
          <a:p>
            <a:pPr marL="0" indent="0">
              <a:buNone/>
            </a:pPr>
            <a:r>
              <a:rPr lang="sr-Latn-ME" dirty="0"/>
              <a:t>Blizu prevoja lakta se dijeli na dve završne grane: -Površna (r. superficialis) -Duboka (r. Profundus).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66620" y="116632"/>
            <a:ext cx="4222205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2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Kičmeni živci (nervi spinales)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821" y="1905000"/>
            <a:ext cx="5176192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 8 vratnih (nn. cervicales), C1-C8 </a:t>
            </a:r>
          </a:p>
          <a:p>
            <a:pPr marL="0" indent="0">
              <a:buNone/>
            </a:pPr>
            <a:r>
              <a:rPr lang="sr-Latn-ME" dirty="0"/>
              <a:t>• 12 grudnih (nn. thoracici) Th1-Th12 </a:t>
            </a:r>
          </a:p>
          <a:p>
            <a:pPr marL="0" indent="0">
              <a:buNone/>
            </a:pPr>
            <a:r>
              <a:rPr lang="sr-Latn-ME" dirty="0"/>
              <a:t>• 5 slabinskih (nn. lumbales) L1-L5 </a:t>
            </a:r>
          </a:p>
          <a:p>
            <a:pPr marL="0" indent="0">
              <a:buNone/>
            </a:pPr>
            <a:r>
              <a:rPr lang="sr-Latn-ME" dirty="0"/>
              <a:t>• 5 krsnih (nn. sacrales) S1-S5 </a:t>
            </a:r>
          </a:p>
          <a:p>
            <a:pPr marL="0" indent="0">
              <a:buNone/>
            </a:pPr>
            <a:r>
              <a:rPr lang="sr-Latn-ME" dirty="0"/>
              <a:t>• 1 trtični (n. coccigeus) Co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08825" y="1412776"/>
            <a:ext cx="3666107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1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196752"/>
            <a:ext cx="5942012" cy="56612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Bočne grane </a:t>
            </a:r>
          </a:p>
          <a:p>
            <a:pPr marL="0" indent="0">
              <a:buNone/>
            </a:pPr>
            <a:r>
              <a:rPr lang="sr-Latn-ME" dirty="0"/>
              <a:t>Bočne kožne grane </a:t>
            </a:r>
          </a:p>
          <a:p>
            <a:pPr marL="0" indent="0">
              <a:buNone/>
            </a:pPr>
            <a:r>
              <a:rPr lang="sr-Latn-ME" dirty="0"/>
              <a:t>1.	N. cutaneus brachii posterior - kožu 	zadnje strane nadlakta </a:t>
            </a:r>
          </a:p>
          <a:p>
            <a:pPr marL="0" indent="0">
              <a:buNone/>
            </a:pPr>
            <a:r>
              <a:rPr lang="sr-Latn-ME" dirty="0"/>
              <a:t>2.	N. cutaneus brachii lateralis inferior - kožu 	donjeg dela spoljašnje strane nadlakta </a:t>
            </a:r>
          </a:p>
          <a:p>
            <a:pPr marL="0" indent="0">
              <a:buNone/>
            </a:pPr>
            <a:r>
              <a:rPr lang="sr-Latn-ME" dirty="0"/>
              <a:t>3.	N. cutaneus antebrachii posterior - kožu 	zadnje strane podlakta </a:t>
            </a:r>
          </a:p>
          <a:p>
            <a:pPr marL="0" indent="0">
              <a:buNone/>
            </a:pPr>
            <a:r>
              <a:rPr lang="sr-Latn-ME" dirty="0"/>
              <a:t> Bočne mišićne grane Rr. Musculares za </a:t>
            </a:r>
          </a:p>
          <a:p>
            <a:pPr marL="0" indent="0">
              <a:buNone/>
            </a:pPr>
            <a:r>
              <a:rPr lang="sr-Latn-ME" dirty="0"/>
              <a:t>1.	M. Triceps brachii </a:t>
            </a:r>
          </a:p>
          <a:p>
            <a:pPr marL="0" indent="0">
              <a:buNone/>
            </a:pPr>
            <a:r>
              <a:rPr lang="sr-Latn-ME" dirty="0"/>
              <a:t>2.	M. Brachioradialis </a:t>
            </a:r>
          </a:p>
          <a:p>
            <a:pPr marL="0" indent="0">
              <a:buNone/>
            </a:pPr>
            <a:r>
              <a:rPr lang="sr-Latn-ME" dirty="0"/>
              <a:t>3.	M. Extensor carpi radialis longus </a:t>
            </a:r>
          </a:p>
          <a:p>
            <a:pPr marL="0" indent="0">
              <a:buNone/>
            </a:pPr>
            <a:r>
              <a:rPr lang="sr-Latn-ME" dirty="0"/>
              <a:t>4.	M. anconeus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56966" y="260648"/>
            <a:ext cx="5026078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48" y="0"/>
            <a:ext cx="7488831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Latn-ME" dirty="0"/>
              <a:t>Završne grane: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Duboka grana (r. profundus), motorna, inerviše </a:t>
            </a:r>
          </a:p>
          <a:p>
            <a:pPr marL="0" indent="0">
              <a:buNone/>
            </a:pPr>
            <a:r>
              <a:rPr lang="sr-Latn-ME" dirty="0"/>
              <a:t>•	mišiće spoljašnje grupe podlakta m. extensor carpi radialis 	brevis m. supinator</a:t>
            </a:r>
          </a:p>
          <a:p>
            <a:pPr marL="0" indent="0">
              <a:buNone/>
            </a:pPr>
            <a:r>
              <a:rPr lang="sr-Latn-ME" dirty="0"/>
              <a:t>•	mišiće zadnje grupe podlakta osim m. anconeus-a koji je 	inervisan stablom živca</a:t>
            </a:r>
          </a:p>
          <a:p>
            <a:pPr marL="0" indent="0">
              <a:buNone/>
            </a:pPr>
            <a:r>
              <a:rPr lang="sr-Latn-ME" dirty="0"/>
              <a:t>Polazi od prevoja lakta, skreće naniže upolje i nazad, zaobilazi spoljašnju stranu vrata radiusa, probija se između snopova m. supinatora-a i prelazi u zadnju ložu podlakta. Silazi između površnog i dubokog sloja mišića ove lože i završava se neposredno iznad ručja kao n. interosseus antebrachi posterior koji se spušta niz međukoštanu opnu podlakta i inerviše pokosnicu kostiju podlakta, kosti i zglobove ručja, delimično kosti i zglobove doručja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Površna grana (r. superficialis), senzitivna </a:t>
            </a:r>
            <a:r>
              <a:rPr lang="sr-Latn-ME" dirty="0"/>
              <a:t>silazi prednjom ložom podlakta, uz duboku stranu m. brachioradialis-a, spolja od a. radialis. U donjem dijelu podlakta napušta prednju ložu, skreće nazad ispod tetive mišića i prelazi na zadnju stranu podlakta. Ubrzo probija fasciju i u potkožnom tkivu se deli na dve do tri grane, koje silaze prema spoljašnjem delu nadlanice i prstima. Iz njih potiču:</a:t>
            </a:r>
          </a:p>
          <a:p>
            <a:pPr marL="0" indent="0">
              <a:buNone/>
            </a:pPr>
            <a:r>
              <a:rPr lang="sr-Latn-ME" dirty="0"/>
              <a:t>1.	Nn. digitales dorsales za kožu spoljašnje polovine nadlanice i 	kožu 2 ½prsta od palca u visini proksimalnih falangi </a:t>
            </a:r>
          </a:p>
          <a:p>
            <a:pPr marL="0" indent="0">
              <a:buNone/>
            </a:pPr>
            <a:r>
              <a:rPr lang="sr-Latn-ME" dirty="0"/>
              <a:t>2.	R. communicans ulnaris, spojna grana za lakatni živac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614692" y="764704"/>
            <a:ext cx="3574133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Motorna vlakna: </a:t>
            </a:r>
          </a:p>
          <a:p>
            <a:pPr marL="0" indent="0">
              <a:buNone/>
            </a:pPr>
            <a:r>
              <a:rPr lang="sr-Latn-ME" dirty="0"/>
              <a:t>U nadlaktu -M. triceps brachi </a:t>
            </a:r>
          </a:p>
          <a:p>
            <a:pPr marL="0" indent="0">
              <a:buNone/>
            </a:pPr>
            <a:r>
              <a:rPr lang="sr-Latn-ME" dirty="0"/>
              <a:t>U podlaktu – sve mišiće spoljašnje i zadnje grupe podlakta</a:t>
            </a:r>
          </a:p>
          <a:p>
            <a:pPr marL="0" indent="0">
              <a:buNone/>
            </a:pP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1905000"/>
            <a:ext cx="5248197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Senzitivna vlakna: </a:t>
            </a:r>
          </a:p>
          <a:p>
            <a:pPr marL="0" indent="0">
              <a:buNone/>
            </a:pPr>
            <a:r>
              <a:rPr lang="sr-Latn-ME" dirty="0"/>
              <a:t>•	Kožu zadnje strane nadlakta </a:t>
            </a:r>
          </a:p>
          <a:p>
            <a:pPr marL="0" indent="0">
              <a:buNone/>
            </a:pPr>
            <a:r>
              <a:rPr lang="sr-Latn-ME" dirty="0"/>
              <a:t>•	Kožu donjeg dijela spoljašnje 	strane nadlakta </a:t>
            </a:r>
          </a:p>
          <a:p>
            <a:pPr marL="0" indent="0">
              <a:buNone/>
            </a:pPr>
            <a:r>
              <a:rPr lang="sr-Latn-ME" dirty="0"/>
              <a:t>•	Kožu zadnje strane podlakta</a:t>
            </a:r>
          </a:p>
          <a:p>
            <a:pPr marL="0" indent="0">
              <a:buNone/>
            </a:pPr>
            <a:r>
              <a:rPr lang="sr-Latn-ME" dirty="0"/>
              <a:t>•	Kožu spoljašnje polovine 	nadlanice </a:t>
            </a:r>
          </a:p>
          <a:p>
            <a:pPr marL="0" indent="0">
              <a:buNone/>
            </a:pPr>
            <a:r>
              <a:rPr lang="sr-Latn-ME" dirty="0"/>
              <a:t>•	kožu 2 ½prsta od palca u visini 	proksimalnih falangi</a:t>
            </a:r>
          </a:p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83656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Klinički aspekti - paraliza opružača ruke, posebno šake i prstiju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49" y="1905000"/>
            <a:ext cx="5824264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šaka visi, stisak oslabljen </a:t>
            </a:r>
          </a:p>
          <a:p>
            <a:pPr marL="0" indent="0">
              <a:buNone/>
            </a:pPr>
            <a:r>
              <a:rPr lang="sr-Latn-ME" dirty="0"/>
              <a:t>•	prsti u fleksiji </a:t>
            </a:r>
          </a:p>
          <a:p>
            <a:pPr marL="0" indent="0">
              <a:buNone/>
            </a:pPr>
            <a:r>
              <a:rPr lang="sr-Latn-ME" dirty="0"/>
              <a:t>•	držanje predmeta otežano </a:t>
            </a:r>
          </a:p>
          <a:p>
            <a:pPr marL="0" indent="0">
              <a:buNone/>
            </a:pPr>
            <a:r>
              <a:rPr lang="sr-Latn-ME" dirty="0"/>
              <a:t>•	opružanje interfalangealnih zglobova 	moguće zbog dejstva glistastih i 	međukoštanih mišića </a:t>
            </a:r>
          </a:p>
          <a:p>
            <a:pPr marL="0" indent="0">
              <a:buNone/>
            </a:pPr>
            <a:r>
              <a:rPr lang="sr-Latn-ME" dirty="0"/>
              <a:t>•	manifestuje se padom šake i 	nemogućnošću opružanja prstiju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2013" y="1556792"/>
            <a:ext cx="6246812" cy="461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4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LUMBOSACRALIS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31953" y="2238400"/>
            <a:ext cx="5942012" cy="36004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Plexus lumbalis nastaje anastomozom prednjih grana sledećih spinalnih nerava: T12-nishodni ogranak + L1-L3 + L4 –ushodni ogranak. </a:t>
            </a:r>
          </a:p>
          <a:p>
            <a:pPr marL="0" indent="0">
              <a:buNone/>
            </a:pPr>
            <a:r>
              <a:rPr lang="sr-Latn-ME" dirty="0"/>
              <a:t>Plexus sacralis nastaje anastomozom lumbosakralnog stabla (L4-L5) sa prednjim granama S1-S3 + S4 –ushodni ogranak.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68024" y="1412776"/>
            <a:ext cx="5950396" cy="476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LUMBALIS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Plexus lumbalis se nalazi između površnog i dubokog sloja m.psoas major u njegovom početnom dijelu. Ima 6 završnih grana: </a:t>
            </a:r>
          </a:p>
          <a:p>
            <a:pPr marL="0" indent="0">
              <a:buNone/>
            </a:pPr>
            <a:r>
              <a:rPr lang="sr-Latn-ME" dirty="0"/>
              <a:t>1.	n.iliohypogastricus s.iliopubicus</a:t>
            </a:r>
          </a:p>
          <a:p>
            <a:pPr marL="0" indent="0">
              <a:buNone/>
            </a:pPr>
            <a:r>
              <a:rPr lang="sr-Latn-ME" dirty="0"/>
              <a:t>2.	n.ilioinguinalis</a:t>
            </a:r>
          </a:p>
          <a:p>
            <a:pPr marL="0" indent="0">
              <a:buNone/>
            </a:pPr>
            <a:r>
              <a:rPr lang="sr-Latn-ME" dirty="0"/>
              <a:t>3.	n.genitofemoralis</a:t>
            </a:r>
          </a:p>
          <a:p>
            <a:pPr marL="0" indent="0">
              <a:buNone/>
            </a:pPr>
            <a:r>
              <a:rPr lang="sr-Latn-ME" dirty="0"/>
              <a:t>4.	n.cutaneus femoris lateralis</a:t>
            </a:r>
          </a:p>
          <a:p>
            <a:pPr marL="0" indent="0">
              <a:buNone/>
            </a:pPr>
            <a:r>
              <a:rPr lang="sr-Latn-ME" dirty="0"/>
              <a:t>5.	n.femoralis</a:t>
            </a:r>
          </a:p>
          <a:p>
            <a:pPr marL="0" indent="0">
              <a:buNone/>
            </a:pPr>
            <a:r>
              <a:rPr lang="sr-Latn-ME" dirty="0"/>
              <a:t>6.	n.obturatorius et n.obturatorius 	accessorius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2013" y="188640"/>
            <a:ext cx="5985047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0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n.illiohypogastricus et n.ilioinguinalis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5942013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polaze od prednje grane L1 nerva, često zajedničkim stablom. Upravljeni su inferolateralno, ispred m. quadratus lumborum-a.</a:t>
            </a:r>
          </a:p>
          <a:p>
            <a:pPr marL="0" indent="0">
              <a:buNone/>
            </a:pPr>
            <a:r>
              <a:rPr lang="sr-Latn-ME" dirty="0"/>
              <a:t>Iliohipogastrični nerv je podložan povređivanju pri apendektomiji.</a:t>
            </a:r>
          </a:p>
          <a:p>
            <a:pPr marL="0" indent="0">
              <a:buNone/>
            </a:pPr>
            <a:r>
              <a:rPr lang="sr-Latn-ME" dirty="0"/>
              <a:t>Inervišu kožu ingvinalnog predjela (prepona, skrotuma ili velikih usana),  suprapubičnog dela (n. ilioinguinalis) i  glutealnog predela (n. iliohypogastricus), kao i abdominalnu muskulaturu.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2" y="1556792"/>
            <a:ext cx="5392215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2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n.genitofemoralis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757" y="1905000"/>
            <a:ext cx="5752256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Klizi ispod m.psoas major-a. Dijeli se u: r.genitalis (medijalna) i r. femoralis (lateralna grana). </a:t>
            </a:r>
          </a:p>
          <a:p>
            <a:pPr marL="0" indent="0">
              <a:buNone/>
            </a:pPr>
            <a:r>
              <a:rPr lang="sr-Latn-ME" dirty="0"/>
              <a:t>(N. ilioinguinalis i r. genitalis nervi genitofemoralis prolaze kroz ingvinalni kanal)</a:t>
            </a:r>
          </a:p>
          <a:p>
            <a:pPr marL="0" indent="0">
              <a:buNone/>
            </a:pPr>
            <a:r>
              <a:rPr lang="sr-Latn-ME" dirty="0"/>
              <a:t>Klinički značaj je odnos sa ureterom.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0356" y="1274642"/>
            <a:ext cx="6040287" cy="464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7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n.cutaneus femoris lateralis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757" y="1905000"/>
            <a:ext cx="5752256" cy="4267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Prolazi kroz m.psoas major, izbija iznad ilijačnog grebena, a zatim klizi inferolateralno na m. iliacus-u i ulazi u but pozadi ili kroz ingvinalni ligament, neposredno unutra od prednje gornje bedrene bodlje. </a:t>
            </a:r>
          </a:p>
          <a:p>
            <a:pPr marL="0" indent="0">
              <a:buNone/>
            </a:pPr>
            <a:r>
              <a:rPr lang="sr-Latn-ME" dirty="0"/>
              <a:t>Inerviše anterolateralni dio kože buta.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4372" y="1295400"/>
            <a:ext cx="6454453" cy="508592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662364" y="4293096"/>
            <a:ext cx="2160240" cy="648072"/>
          </a:xfrm>
          <a:prstGeom prst="ellipse">
            <a:avLst/>
          </a:prstGeom>
          <a:noFill/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370502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n.obturatorius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47" y="1953917"/>
            <a:ext cx="5942012" cy="3816424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Silazi kroz m.psoas major; napušta njegovu medijalnu ivicu, ukršta sakroilijačni zglob (lateralno od unutrašnjih ilijačnih sudova i uretera), leži u ekstraperitonealnom masnom tkivu na krilu krsne kosti, a zatim napušta karlicu kroz obturatorni forameni ulazi u but, gde se deli na prednju i zadnju granu.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26461" y="1412776"/>
            <a:ext cx="5662364" cy="439248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7318548" y="3501008"/>
            <a:ext cx="792088" cy="288032"/>
          </a:xfrm>
          <a:prstGeom prst="ellipse">
            <a:avLst/>
          </a:prstGeom>
          <a:noFill/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54899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788" y="2294286"/>
            <a:ext cx="5248200" cy="332420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R. anterior, mješovita </a:t>
            </a:r>
          </a:p>
          <a:p>
            <a:pPr marL="0" indent="0">
              <a:buNone/>
            </a:pPr>
            <a:r>
              <a:rPr lang="sr-Latn-ME" dirty="0"/>
              <a:t>•	R. posterior, mješovita </a:t>
            </a:r>
          </a:p>
          <a:p>
            <a:pPr marL="0" indent="0">
              <a:buNone/>
            </a:pPr>
            <a:r>
              <a:rPr lang="sr-Latn-ME" dirty="0"/>
              <a:t>•	R. communicans, simpatička </a:t>
            </a:r>
          </a:p>
          <a:p>
            <a:pPr marL="0" indent="0">
              <a:buNone/>
            </a:pPr>
            <a:r>
              <a:rPr lang="sr-Latn-ME" dirty="0"/>
              <a:t>•	R. meningeus, senzitivna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4412" y="1702015"/>
            <a:ext cx="5806380" cy="450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772" y="188640"/>
            <a:ext cx="5942012" cy="6480720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GRANE: </a:t>
            </a:r>
          </a:p>
          <a:p>
            <a:pPr marL="0" indent="0">
              <a:buNone/>
            </a:pPr>
            <a:r>
              <a:rPr lang="pt-BR" dirty="0"/>
              <a:t>R. anterior </a:t>
            </a:r>
          </a:p>
          <a:p>
            <a:pPr marL="0" indent="0">
              <a:buNone/>
            </a:pPr>
            <a:r>
              <a:rPr lang="pt-BR" dirty="0"/>
              <a:t>•	r. cutaneus </a:t>
            </a:r>
          </a:p>
          <a:p>
            <a:pPr marL="0" indent="0">
              <a:buNone/>
            </a:pPr>
            <a:r>
              <a:rPr lang="pt-BR" dirty="0"/>
              <a:t>•	rr. musculares </a:t>
            </a:r>
          </a:p>
          <a:p>
            <a:pPr marL="0" indent="0">
              <a:buNone/>
            </a:pPr>
            <a:r>
              <a:rPr lang="pt-BR" dirty="0"/>
              <a:t>R. posterior </a:t>
            </a:r>
          </a:p>
          <a:p>
            <a:pPr marL="0" indent="0">
              <a:buNone/>
            </a:pPr>
            <a:r>
              <a:rPr lang="pt-BR" dirty="0"/>
              <a:t>•	rr. musculares </a:t>
            </a:r>
          </a:p>
          <a:p>
            <a:pPr marL="0" indent="0">
              <a:buNone/>
            </a:pPr>
            <a:r>
              <a:rPr lang="pt-BR" dirty="0"/>
              <a:t>•	r. Articularis</a:t>
            </a:r>
          </a:p>
          <a:p>
            <a:pPr marL="0" indent="0">
              <a:buNone/>
            </a:pPr>
            <a:r>
              <a:rPr lang="pt-BR" dirty="0"/>
              <a:t>N. obturatorius accessorius (inerviše dio m. pectineus-a)</a:t>
            </a:r>
            <a:endParaRPr lang="sr-Latn-ME" dirty="0"/>
          </a:p>
          <a:p>
            <a:pPr marL="0" indent="0">
              <a:buNone/>
            </a:pPr>
            <a:r>
              <a:rPr lang="pt-BR" dirty="0"/>
              <a:t>Motorne grane inervišu mišiće unutrašnje lože buta i m.obturatorius ex</a:t>
            </a:r>
            <a:r>
              <a:rPr lang="sr-Latn-ME" dirty="0"/>
              <a:t>te</a:t>
            </a:r>
            <a:r>
              <a:rPr lang="pt-BR" dirty="0"/>
              <a:t>rnus.  </a:t>
            </a:r>
          </a:p>
          <a:p>
            <a:pPr marL="0" indent="0">
              <a:buNone/>
            </a:pPr>
            <a:r>
              <a:rPr lang="pt-BR" dirty="0"/>
              <a:t>Kožne grane inervišu kožu donjeg dijela unutrašnje strane buta. 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2485" y="1124744"/>
            <a:ext cx="5446340" cy="462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n.femoralis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Silazi retroperitonealno kroz m. psoas major, a zatim inferolateralno unutar mišića, a potom izbija između m.psoas major-a i m.iliacus-a, neposredno iznad ingvinalnog ligamenta. </a:t>
            </a:r>
          </a:p>
          <a:p>
            <a:pPr marL="0" indent="0">
              <a:buNone/>
            </a:pPr>
            <a:r>
              <a:rPr lang="sr-Latn-ME" dirty="0"/>
              <a:t>Inerviše m. iliacus, a onda prolazi ispod ingvinalnog ligamenta neposredno lateralno od femoralne arterije, odvojen od iste pomoću fascije iliopsoasa (nije u femoralnom omotaču).</a:t>
            </a:r>
          </a:p>
          <a:p>
            <a:pPr marL="0" indent="0">
              <a:buNone/>
            </a:pPr>
            <a:r>
              <a:rPr lang="sr-Latn-ME" dirty="0"/>
              <a:t>Posle prolaza ispod ingvinalnog ligamenta, odašilje motorne i senzitivne grane.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26460" y="270887"/>
            <a:ext cx="5544616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8640"/>
            <a:ext cx="6454452" cy="63093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dirty="0"/>
              <a:t>GRANE </a:t>
            </a:r>
          </a:p>
          <a:p>
            <a:pPr marL="0" indent="0">
              <a:buNone/>
            </a:pPr>
            <a:r>
              <a:rPr lang="sr-Latn-ME" dirty="0"/>
              <a:t>•	Rr. Musculares -  m.qudriceps femoris, 	m.sartorius (prednja loža buta) i 		m.pectineus i m.adductor longus 	(unutrašnja loža buta)</a:t>
            </a:r>
          </a:p>
          <a:p>
            <a:pPr marL="0" indent="0">
              <a:buNone/>
            </a:pPr>
            <a:r>
              <a:rPr lang="sr-Latn-ME" dirty="0"/>
              <a:t>•	Rr. cutanei anteriores </a:t>
            </a:r>
          </a:p>
          <a:p>
            <a:pPr marL="0" indent="0">
              <a:buNone/>
            </a:pPr>
            <a:r>
              <a:rPr lang="sr-Latn-ME" dirty="0"/>
              <a:t>•	N. saphenus -r. infrapatellaris -rr. 	cutanei cruris mediales</a:t>
            </a:r>
          </a:p>
          <a:p>
            <a:pPr marL="0" indent="0">
              <a:buNone/>
            </a:pPr>
            <a:r>
              <a:rPr lang="sr-Latn-ME" dirty="0"/>
              <a:t>N. femoralis (senzitivne  grane) </a:t>
            </a:r>
          </a:p>
          <a:p>
            <a:pPr marL="0" indent="0">
              <a:buNone/>
            </a:pPr>
            <a:r>
              <a:rPr lang="sr-Latn-ME" dirty="0"/>
              <a:t>1.	Rr. cutanei anteriores (mediales et 	laterales). </a:t>
            </a:r>
          </a:p>
          <a:p>
            <a:pPr marL="0" indent="0">
              <a:buNone/>
            </a:pPr>
            <a:r>
              <a:rPr lang="sr-Latn-ME" dirty="0"/>
              <a:t>2.	N. saphenus je najduža grana 	femoralnog nerva. On prati femoralne 	sudove u aduktornom kanalu, a zatim 	v. saphenu magnu na medijalnoj strani 	potkolenice i stopala.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4452" y="0"/>
            <a:ext cx="4752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sacralis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484784"/>
            <a:ext cx="5942012" cy="5373216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Plexus sacralis nastaje anastomozom lumbosakralnog stabla (L4-L5) sa prednjim granama S1-S3 + S4 –ushodni ogranak. </a:t>
            </a:r>
          </a:p>
          <a:p>
            <a:pPr marL="0" indent="0">
              <a:buNone/>
            </a:pPr>
            <a:r>
              <a:rPr lang="sr-Latn-ME" dirty="0"/>
              <a:t>On je trouglastog oblika čiji je vrh usmjeren ka velikom sjedalnom otvoru kroz koji napuštaju karlicu. </a:t>
            </a:r>
          </a:p>
          <a:p>
            <a:pPr marL="0" indent="0">
              <a:buNone/>
            </a:pPr>
            <a:r>
              <a:rPr lang="sr-Latn-ME" dirty="0"/>
              <a:t>Njegove bočne grane inervišu mišiće sjedalne predjela.</a:t>
            </a:r>
          </a:p>
          <a:p>
            <a:pPr marL="0" indent="0">
              <a:buNone/>
            </a:pPr>
            <a:r>
              <a:rPr lang="sr-Latn-ME" dirty="0"/>
              <a:t>Njegova završna grana n.ischiadicus inerviše mišiće zadnje lože buta i mišića potkoljenica i stopala.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4412" y="548680"/>
            <a:ext cx="597666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6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764704"/>
            <a:ext cx="5942012" cy="6093296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BOČNE GRANE: </a:t>
            </a:r>
          </a:p>
          <a:p>
            <a:pPr marL="0" indent="0">
              <a:buNone/>
            </a:pPr>
            <a:r>
              <a:rPr lang="sr-Latn-ME" dirty="0"/>
              <a:t>1.	N. musculi obturatorii interni </a:t>
            </a:r>
          </a:p>
          <a:p>
            <a:pPr marL="0" indent="0">
              <a:buNone/>
            </a:pPr>
            <a:r>
              <a:rPr lang="sr-Latn-ME" dirty="0"/>
              <a:t>2.	N. musculi piriformis </a:t>
            </a:r>
          </a:p>
          <a:p>
            <a:pPr marL="0" indent="0">
              <a:buNone/>
            </a:pPr>
            <a:r>
              <a:rPr lang="sr-Latn-ME" dirty="0"/>
              <a:t>3.	N. musculi quadrati femoris </a:t>
            </a:r>
          </a:p>
          <a:p>
            <a:pPr marL="0" indent="0">
              <a:buNone/>
            </a:pPr>
            <a:r>
              <a:rPr lang="sr-Latn-ME" dirty="0"/>
              <a:t>4.	N. gluteus superior – m.gluteus 	medius, m.gluteus minimus i m.tensor	fasciae latae </a:t>
            </a:r>
          </a:p>
          <a:p>
            <a:pPr marL="0" indent="0">
              <a:buNone/>
            </a:pPr>
            <a:r>
              <a:rPr lang="sr-Latn-ME" dirty="0"/>
              <a:t>5.	N. gluteus inferior – m.gluteus 	maximus</a:t>
            </a:r>
          </a:p>
          <a:p>
            <a:pPr marL="0" indent="0">
              <a:buNone/>
            </a:pPr>
            <a:r>
              <a:rPr lang="sr-Latn-ME" dirty="0"/>
              <a:t>6.	N. cutaneus femoris 	posterior(+zadnjegraneS1 i S2 nerva)- 	koža zadnje strane buta</a:t>
            </a:r>
          </a:p>
          <a:p>
            <a:pPr marL="0" indent="0">
              <a:buNone/>
            </a:pPr>
            <a:r>
              <a:rPr lang="sr-Latn-ME" dirty="0"/>
              <a:t>7.	N. cutaneus perforans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4412" y="404664"/>
            <a:ext cx="5904656" cy="599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4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ME" dirty="0"/>
              <a:t>ZAVRŠNE GRANE: </a:t>
            </a:r>
          </a:p>
          <a:p>
            <a:pPr marL="0" indent="0">
              <a:buNone/>
            </a:pPr>
            <a:r>
              <a:rPr lang="sr-Latn-ME" dirty="0"/>
              <a:t>1.	N. pudendus </a:t>
            </a:r>
          </a:p>
          <a:p>
            <a:pPr marL="0" indent="0">
              <a:buNone/>
            </a:pPr>
            <a:r>
              <a:rPr lang="sr-Latn-ME" dirty="0"/>
              <a:t>2.	N. Ischiadicus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0316" y="404664"/>
            <a:ext cx="5277934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1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n.ischiadicus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7318548" cy="5301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Najduži i n</a:t>
            </a:r>
            <a:r>
              <a:rPr lang="en-US" dirty="0"/>
              <a:t>a</a:t>
            </a:r>
            <a:r>
              <a:rPr lang="sr-Latn-ME" dirty="0"/>
              <a:t>jdeblji nerv u tijelu čovjeka i predstavlja završnu granu sakralnog plexusa. Inerviše 3 mišića zadnje lože(m.biceps femoris, m.semitendinosus, m.semimembranosus)   i 1 mišić iz unutrašnje lože buta (m.adductor magnus), a svojim artikularnim granama inerviše zglob kuka. Senzitivni ogranci nerva inervišu kožu zadnje strane natkoljenice, potkoljenice i stopala, osim medijalne strane potkoljenice koja je inervisana n.saphenus-om koji je ogranak n.femoralis-a. </a:t>
            </a:r>
          </a:p>
          <a:p>
            <a:pPr marL="0" indent="0">
              <a:buNone/>
            </a:pPr>
            <a:r>
              <a:rPr lang="sr-Latn-ME" dirty="0"/>
              <a:t>Karlicu napušta kroz foramen isciadicum majus, prolazu dublje od m.gluteus maximus-a i ulazi u zadnju ložu buta, medijalno od zgloba kuka. U visini poplitealne jame se dijeli u svoje 2 grane: n.tibialis i n.fibularis communis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18548" y="0"/>
            <a:ext cx="3600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7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n.tibialis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6982259" cy="5301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produžuje pravac n.isciadicus-a, potiče iz L4-S3 silazi kroz poplitealni jamu i spušta se u polje zadnjom stranom potkoljenice iza i upolje od a i v popliteae, prolazi kroz tarzalni tunel iza medijalnog maleolusa. U tom nivou se grana na n.calcaneus, medijalni i lateralni plantarni nerv.</a:t>
            </a:r>
          </a:p>
          <a:p>
            <a:pPr marL="0" indent="0">
              <a:buNone/>
            </a:pPr>
            <a:r>
              <a:rPr lang="sr-Latn-ME" dirty="0"/>
              <a:t>Inerviše mišiće zadnje lože potkoljenice, m.gastrocnemius, m.soleus, m.popliteus, m.plantaris, m.tibialis posterior, m.flexor digitorum longus, i m.flexor hallucis longus.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33780" y="476672"/>
            <a:ext cx="3181112" cy="56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5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7355904" cy="5301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BOČNE GRANE </a:t>
            </a:r>
          </a:p>
          <a:p>
            <a:pPr marL="0" indent="0">
              <a:buNone/>
            </a:pPr>
            <a:r>
              <a:rPr lang="sr-Latn-ME" dirty="0"/>
              <a:t>•	Rr. musculares - </a:t>
            </a:r>
          </a:p>
          <a:p>
            <a:pPr marL="0" indent="0">
              <a:buNone/>
            </a:pPr>
            <a:r>
              <a:rPr lang="sr-Latn-ME" dirty="0"/>
              <a:t>•	N. interosseus cruris </a:t>
            </a:r>
          </a:p>
          <a:p>
            <a:pPr marL="0" indent="0">
              <a:buNone/>
            </a:pPr>
            <a:r>
              <a:rPr lang="sr-Latn-ME" dirty="0"/>
              <a:t>•	N. cutaneus surae medialis – koji se 	nastavlja sa 	n.suralis koji se nastavlja ka 5 prstu kao 	n.cutaneus dorsalis lateralis </a:t>
            </a:r>
          </a:p>
          <a:p>
            <a:pPr marL="0" indent="0">
              <a:buNone/>
            </a:pPr>
            <a:r>
              <a:rPr lang="sr-Latn-ME" dirty="0"/>
              <a:t>•	Rr. calcanei mediales </a:t>
            </a:r>
          </a:p>
          <a:p>
            <a:pPr marL="0" indent="0">
              <a:buNone/>
            </a:pPr>
            <a:r>
              <a:rPr lang="sr-Latn-ME" dirty="0"/>
              <a:t>ZAVRŠNE GRANE </a:t>
            </a:r>
          </a:p>
          <a:p>
            <a:pPr marL="0" indent="0">
              <a:buNone/>
            </a:pPr>
            <a:r>
              <a:rPr lang="sr-Latn-ME" dirty="0"/>
              <a:t>•	N. plantaris lateralis </a:t>
            </a:r>
          </a:p>
          <a:p>
            <a:pPr marL="0" indent="0">
              <a:buNone/>
            </a:pPr>
            <a:r>
              <a:rPr lang="sr-Latn-ME" dirty="0"/>
              <a:t>•	N. plantaris medialis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94612" y="548680"/>
            <a:ext cx="3223767" cy="562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8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 plantaris medialis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49" y="1556792"/>
            <a:ext cx="5824264" cy="4464496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•	Nn. digitales plantares communes – senzitivna vlakna za prva 3 ½ prsta, a motorna vlakna koja inervišu m.abductor hallucis, unutrašnju glavu m.flexor hallucis brevis, m.flexor digitorum brevis i prva 2 glistasta mišića</a:t>
            </a:r>
          </a:p>
          <a:p>
            <a:pPr marL="0" indent="0">
              <a:buNone/>
            </a:pPr>
            <a:r>
              <a:rPr lang="sr-Latn-ME" dirty="0"/>
              <a:t>•	Nn. digitales plantares propri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61364" y="764704"/>
            <a:ext cx="362959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cervicalis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780" y="1905000"/>
            <a:ext cx="7056783" cy="4836368"/>
          </a:xfrm>
        </p:spPr>
        <p:txBody>
          <a:bodyPr/>
          <a:lstStyle/>
          <a:p>
            <a:pPr marL="0" indent="0">
              <a:buNone/>
            </a:pPr>
            <a:r>
              <a:rPr lang="sr-Latn-ME" b="1" dirty="0"/>
              <a:t>Senzitivne grane- </a:t>
            </a:r>
            <a:r>
              <a:rPr lang="sr-Latn-ME" dirty="0"/>
              <a:t>izbijaju kod srednje 1/3 m.sternocleiodmastoideusa (punctum nervosum colli) i inervišu prednju i bočne strane vrata.</a:t>
            </a:r>
          </a:p>
          <a:p>
            <a:pPr marL="0" indent="0">
              <a:buNone/>
            </a:pPr>
            <a:r>
              <a:rPr lang="sr-Latn-ME" b="1" dirty="0"/>
              <a:t>Motorne grane </a:t>
            </a:r>
            <a:r>
              <a:rPr lang="sr-Latn-ME" dirty="0"/>
              <a:t>– inervišu prevertebralne i skalenske mišiće. Anastomoziraju sa XII i XI kranijalnim živcima i djelimično inervišu m.sternocleidomastoideus i m.trapezius. Najduža grana je n.phrenicus koji inreviše diaphragmu.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89838" y="620688"/>
            <a:ext cx="412119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64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n.Plantaris lateralis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628800"/>
            <a:ext cx="5942012" cy="52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m.quadratus plantae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R. superficialis </a:t>
            </a:r>
            <a:r>
              <a:rPr lang="sr-Latn-ME" dirty="0"/>
              <a:t>– oživčava 5 prst i spoljnu stranu 4 prsta</a:t>
            </a:r>
          </a:p>
          <a:p>
            <a:pPr marL="0" indent="0">
              <a:buNone/>
            </a:pPr>
            <a:r>
              <a:rPr lang="sr-Latn-ME" dirty="0"/>
              <a:t>•	Nn. digitales plantares communes </a:t>
            </a:r>
          </a:p>
          <a:p>
            <a:pPr marL="0" indent="0">
              <a:buNone/>
            </a:pPr>
            <a:r>
              <a:rPr lang="sr-Latn-ME" dirty="0"/>
              <a:t>•	Nn. digitales plantares proprii </a:t>
            </a:r>
          </a:p>
          <a:p>
            <a:pPr marL="0" indent="0">
              <a:buNone/>
            </a:pPr>
            <a:r>
              <a:rPr lang="sr-Latn-ME" dirty="0">
                <a:solidFill>
                  <a:srgbClr val="FF0000"/>
                </a:solidFill>
              </a:rPr>
              <a:t>R. profundus </a:t>
            </a:r>
            <a:r>
              <a:rPr lang="sr-Latn-ME" dirty="0"/>
              <a:t>– 2 spolja glistasta mišića, m.adductor hallucis, spoljna glava m.flexor hallucis brevis.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61364" y="692696"/>
            <a:ext cx="3305047" cy="547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9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n.Fibullaris communis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dirty="0"/>
              <a:t>u nivou gornjeg dela fibule grana se na 2 grane: površnu (n.peroneus superfitialis) i duboku granu (n.peroneus profundus). </a:t>
            </a:r>
          </a:p>
          <a:p>
            <a:pPr marL="0" indent="0">
              <a:buNone/>
            </a:pPr>
            <a:r>
              <a:rPr lang="sr-Latn-ME" dirty="0"/>
              <a:t>N.peroneus superfitialis inerviše mišiće odgovorne za okretanje stopala upolje (everzija): mm. Peronei longum i breve, i kožu donjeg dela potkoljenice i dorzuma stopala.</a:t>
            </a:r>
          </a:p>
          <a:p>
            <a:pPr marL="0" indent="0">
              <a:buNone/>
            </a:pPr>
            <a:r>
              <a:rPr lang="sr-Latn-ME" dirty="0"/>
              <a:t>N.peroneus profundus inerviše mišiće odgovorne za podizanje stopala i nožnih prstiju nagore i unutra. To su: m.tibialis anterior, m.extensor digitorum longus, m.extensor digitorum brevis i m.extensor hallucis longus. Senzitivna grana inerviše deo kože na dorzumu stopala izmedju palca i II prsta.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30030" y="548680"/>
            <a:ext cx="3288918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6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„Peronealni hod“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ME" dirty="0"/>
              <a:t>Za lezije n.peroneusa karakterističan je pad stopala. Pacijent ne može da stane na pete (petlovski hod ili peronealni hod).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98469" y="1412776"/>
            <a:ext cx="496855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PUDENDUS ET COCCYGEUS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46154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On postaje uglavnom od 3 krsnog živca, ali i ogranke od prednjih grana 1,2 i 3 krsnog živca. </a:t>
            </a:r>
          </a:p>
          <a:p>
            <a:pPr marL="0" indent="0">
              <a:buNone/>
            </a:pPr>
            <a:r>
              <a:rPr lang="sr-Latn-ME" dirty="0"/>
              <a:t>Priključuju mu se i vlakna parasimpatikusa koja se ubrzo odvajaju kao nn.pelvici s.nn.erintogenes.</a:t>
            </a:r>
          </a:p>
          <a:p>
            <a:pPr marL="0" indent="0">
              <a:buNone/>
            </a:pPr>
            <a:r>
              <a:rPr lang="sr-Latn-ME" dirty="0"/>
              <a:t>Plexus pudendus bočnim granama oživačava m.levator anni i m.coccygeus. </a:t>
            </a:r>
          </a:p>
          <a:p>
            <a:pPr marL="0" indent="0">
              <a:buNone/>
            </a:pPr>
            <a:r>
              <a:rPr lang="sr-Latn-ME" dirty="0"/>
              <a:t>Završna grana je n.pudendus.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2" y="1556792"/>
            <a:ext cx="5680247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and Content Layout with List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your first bullet point here</a:t>
            </a:r>
          </a:p>
          <a:p>
            <a:r>
              <a:rPr lang="en-US" dirty="0"/>
              <a:t>Add your second bullet point here</a:t>
            </a:r>
          </a:p>
          <a:p>
            <a:r>
              <a:rPr lang="en-US" dirty="0"/>
              <a:t>Add your third bullet point here</a:t>
            </a:r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and Content Layout with Chart</a:t>
            </a:r>
          </a:p>
        </p:txBody>
      </p:sp>
      <p:graphicFrame>
        <p:nvGraphicFramePr>
          <p:cNvPr id="6" name="Content Placeholder 5" descr="Clustered Column chart" title="Ch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629633"/>
              </p:ext>
            </p:extLst>
          </p:nvPr>
        </p:nvGraphicFramePr>
        <p:xfrm>
          <a:off x="1522413" y="1905000"/>
          <a:ext cx="91440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Content Layout with Table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First bullet point here</a:t>
            </a:r>
          </a:p>
          <a:p>
            <a:r>
              <a:rPr lang="en-US" dirty="0"/>
              <a:t>Second bullet point here</a:t>
            </a:r>
          </a:p>
          <a:p>
            <a:r>
              <a:rPr lang="en-US" dirty="0"/>
              <a:t>Third bullet point here</a:t>
            </a:r>
          </a:p>
        </p:txBody>
      </p:sp>
      <p:graphicFrame>
        <p:nvGraphicFramePr>
          <p:cNvPr id="4" name="Content Placeholder 3" descr="Sample table with 3 columns, 4 rows" title="Table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4153441"/>
              </p:ext>
            </p:extLst>
          </p:nvPr>
        </p:nvGraphicFramePr>
        <p:xfrm>
          <a:off x="6246813" y="1905000"/>
          <a:ext cx="4419600" cy="20574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47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</a:t>
                      </a:r>
                      <a:r>
                        <a:rPr lang="en-US" baseline="0" dirty="0"/>
                        <a:t> B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3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Content Layout with SmartArt</a:t>
            </a:r>
          </a:p>
        </p:txBody>
      </p:sp>
      <p:graphicFrame>
        <p:nvGraphicFramePr>
          <p:cNvPr id="4" name="Content Placeholder 3" descr="Vertical Bullet List" title="SmartArt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36627538"/>
              </p:ext>
            </p:extLst>
          </p:nvPr>
        </p:nvGraphicFramePr>
        <p:xfrm>
          <a:off x="1522413" y="1905000"/>
          <a:ext cx="4419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First bullet point here</a:t>
            </a:r>
          </a:p>
          <a:p>
            <a:r>
              <a:rPr lang="en-US" dirty="0"/>
              <a:t>Second bullet point here</a:t>
            </a:r>
          </a:p>
          <a:p>
            <a:r>
              <a:rPr lang="en-US" dirty="0"/>
              <a:t>Third bullet point here</a:t>
            </a:r>
          </a:p>
        </p:txBody>
      </p:sp>
    </p:spTree>
    <p:extLst>
      <p:ext uri="{BB962C8B-B14F-4D97-AF65-F5344CB8AC3E}">
        <p14:creationId xmlns:p14="http://schemas.microsoft.com/office/powerpoint/2010/main" val="19895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5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n.phrenicus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780" y="1844824"/>
            <a:ext cx="7128792" cy="4680520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polazi uglavnom od C4 i dijelom od C3 i C5</a:t>
            </a:r>
          </a:p>
          <a:p>
            <a:pPr marL="0" indent="0">
              <a:buNone/>
            </a:pPr>
            <a:r>
              <a:rPr lang="sr-Latn-ME" dirty="0"/>
              <a:t>Silazi ispred m.scalenius anterior i u nivou gornjeg otvora grudnog koša pridružuju mu se nn.phrenici accessorii koji dolaze od plexus brachialis-a, najčešće n.subclavius. </a:t>
            </a:r>
          </a:p>
          <a:p>
            <a:pPr marL="0" indent="0">
              <a:buNone/>
            </a:pPr>
            <a:r>
              <a:rPr lang="sr-Latn-ME" dirty="0"/>
              <a:t>n.phrenicus dexter</a:t>
            </a:r>
          </a:p>
          <a:p>
            <a:pPr marL="0" indent="0">
              <a:buNone/>
            </a:pPr>
            <a:r>
              <a:rPr lang="sr-Latn-ME" dirty="0"/>
              <a:t>n.phrenicus sinister </a:t>
            </a:r>
          </a:p>
          <a:p>
            <a:pPr marL="0" indent="0">
              <a:buNone/>
            </a:pPr>
            <a:r>
              <a:rPr lang="sr-Latn-ME" dirty="0"/>
              <a:t>n.phrenicus svojim senzitivnim granama inerviše perikard i parijetalnu pleuru, a završne grane nn.phrenicoabdominales probijaju diafragmu i inervišu peritoneum između diafragme i jetre.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8667" y="1052736"/>
            <a:ext cx="3790157" cy="450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7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89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0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16095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Plexus brachialis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6886499" cy="403244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Inerviše gornji ekstremitet svojim bočnim i završnim granama. Nastaje međusobnim spajanjem:</a:t>
            </a:r>
          </a:p>
          <a:p>
            <a:pPr marL="0" indent="0">
              <a:buNone/>
            </a:pPr>
            <a:r>
              <a:rPr lang="sr-Latn-ME" dirty="0"/>
              <a:t>•	prednjih grana poslednja četiri vratna 	kičmena živca (rr. ventrales nn. cervicales) 	C5,C6,C7 i C8 </a:t>
            </a:r>
          </a:p>
          <a:p>
            <a:pPr marL="0" indent="0">
              <a:buNone/>
            </a:pPr>
            <a:r>
              <a:rPr lang="sr-Latn-ME" dirty="0"/>
              <a:t>•	prednje grane prvog grudnog kičmenog živca 	(r. ventralis n. thoracicus 1) Th1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77137" y="1196752"/>
            <a:ext cx="5211688" cy="420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9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62468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Oni prvo grade 3 primarna stabla:</a:t>
            </a:r>
          </a:p>
          <a:p>
            <a:pPr marL="0" indent="0">
              <a:buNone/>
            </a:pPr>
            <a:r>
              <a:rPr lang="sr-Latn-ME" dirty="0"/>
              <a:t>1.	Truncus superior </a:t>
            </a:r>
          </a:p>
          <a:p>
            <a:pPr marL="0" indent="0">
              <a:buNone/>
            </a:pPr>
            <a:r>
              <a:rPr lang="sr-Latn-ME" dirty="0"/>
              <a:t>2.	Truncus medius </a:t>
            </a:r>
          </a:p>
          <a:p>
            <a:pPr marL="0" indent="0">
              <a:buNone/>
            </a:pPr>
            <a:r>
              <a:rPr lang="sr-Latn-ME" dirty="0"/>
              <a:t>3.	Truncus inferior</a:t>
            </a:r>
          </a:p>
          <a:p>
            <a:pPr marL="0" indent="0">
              <a:buNone/>
            </a:pPr>
            <a:r>
              <a:rPr lang="sr-Latn-ME" dirty="0"/>
              <a:t>Potom grade i 3 sekundarna stabla:</a:t>
            </a:r>
          </a:p>
          <a:p>
            <a:pPr marL="0" indent="0">
              <a:buNone/>
            </a:pPr>
            <a:r>
              <a:rPr lang="sr-Latn-ME" dirty="0"/>
              <a:t>1.	Fasciculus lateralis </a:t>
            </a:r>
          </a:p>
          <a:p>
            <a:pPr marL="0" indent="0">
              <a:buNone/>
            </a:pPr>
            <a:r>
              <a:rPr lang="sr-Latn-ME" dirty="0"/>
              <a:t>2.	Fasciculus medialis </a:t>
            </a:r>
          </a:p>
          <a:p>
            <a:pPr marL="0" indent="0">
              <a:buNone/>
            </a:pPr>
            <a:r>
              <a:rPr lang="sr-Latn-ME" dirty="0"/>
              <a:t>3.	Fasciculus posterior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3" y="1556792"/>
            <a:ext cx="5942012" cy="426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2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556792"/>
            <a:ext cx="5942012" cy="530120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Svojim stablima on izbija upolje između prednjeg i srednjeg skalenskog mišića, iznad a.subclaviae od koje je ponekad odvojen vratnim rebrom. </a:t>
            </a:r>
          </a:p>
          <a:p>
            <a:pPr marL="0" indent="0">
              <a:buNone/>
            </a:pPr>
            <a:r>
              <a:rPr lang="sr-Latn-ME" dirty="0"/>
              <a:t>U odnosu na claviculu opisuju mu se dva dijela: </a:t>
            </a:r>
          </a:p>
          <a:p>
            <a:pPr marL="0" indent="0">
              <a:buNone/>
            </a:pPr>
            <a:r>
              <a:rPr lang="sr-Latn-ME" dirty="0"/>
              <a:t>•	Pars supraclavicularis</a:t>
            </a:r>
          </a:p>
          <a:p>
            <a:pPr marL="0" indent="0">
              <a:buNone/>
            </a:pPr>
            <a:r>
              <a:rPr lang="sr-Latn-ME" dirty="0"/>
              <a:t>•	Pars infraclavicularis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812" y="1124744"/>
            <a:ext cx="5824263" cy="478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4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0</TotalTime>
  <Words>2318</Words>
  <Application>Microsoft Office PowerPoint</Application>
  <PresentationFormat>Custom</PresentationFormat>
  <Paragraphs>329</Paragraphs>
  <Slides>63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7" baseType="lpstr">
      <vt:lpstr>Arial</vt:lpstr>
      <vt:lpstr>Consolas</vt:lpstr>
      <vt:lpstr>Corbel</vt:lpstr>
      <vt:lpstr>Chalkboard 16x9</vt:lpstr>
      <vt:lpstr>KIČMENI ŽIVCI I SPLETOVI</vt:lpstr>
      <vt:lpstr>PowerPoint Presentation</vt:lpstr>
      <vt:lpstr>Kičmeni živci (nervi spinales)</vt:lpstr>
      <vt:lpstr>PowerPoint Presentation</vt:lpstr>
      <vt:lpstr>Plexus cervicalis</vt:lpstr>
      <vt:lpstr>n.phrenicus</vt:lpstr>
      <vt:lpstr>Plexus brachialis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n.musculocutaneus</vt:lpstr>
      <vt:lpstr>PowerPoint Presentation</vt:lpstr>
      <vt:lpstr>n.medianus</vt:lpstr>
      <vt:lpstr>PowerPoint Presentation</vt:lpstr>
      <vt:lpstr>PowerPoint Presentation</vt:lpstr>
      <vt:lpstr>PowerPoint Presentation</vt:lpstr>
      <vt:lpstr>Klinički aspekti: oštećenje medijanusa “šaka propovjednika” </vt:lpstr>
      <vt:lpstr>n.ulnaris</vt:lpstr>
      <vt:lpstr>PowerPoint Presentation</vt:lpstr>
      <vt:lpstr>PowerPoint Presentation</vt:lpstr>
      <vt:lpstr>Klinički aspekti – Oštećenje ulnarnog živca “kandžasta šaka” </vt:lpstr>
      <vt:lpstr>n. cutaneus brachii medialis</vt:lpstr>
      <vt:lpstr>n. cutaneus antebrachii medialis</vt:lpstr>
      <vt:lpstr>n.axillaris </vt:lpstr>
      <vt:lpstr>PowerPoint Presentation</vt:lpstr>
      <vt:lpstr>Klinički aspekti </vt:lpstr>
      <vt:lpstr>n.radialis</vt:lpstr>
      <vt:lpstr>PowerPoint Presentation</vt:lpstr>
      <vt:lpstr>PowerPoint Presentation</vt:lpstr>
      <vt:lpstr>PowerPoint Presentation</vt:lpstr>
      <vt:lpstr>Klinički aspekti - paraliza opružača ruke, posebno šake i prstiju </vt:lpstr>
      <vt:lpstr>PLEXUS LUMBOSACRALIS</vt:lpstr>
      <vt:lpstr>PLEXUS LUMBALIS</vt:lpstr>
      <vt:lpstr>n.illiohypogastricus et n.ilioinguinalis</vt:lpstr>
      <vt:lpstr>n.genitofemoralis</vt:lpstr>
      <vt:lpstr>n.cutaneus femoris lateralis</vt:lpstr>
      <vt:lpstr>n.obturatorius</vt:lpstr>
      <vt:lpstr>PowerPoint Presentation</vt:lpstr>
      <vt:lpstr>n.femoralis</vt:lpstr>
      <vt:lpstr>PowerPoint Presentation</vt:lpstr>
      <vt:lpstr>Plexus sacralis</vt:lpstr>
      <vt:lpstr>PowerPoint Presentation</vt:lpstr>
      <vt:lpstr>PowerPoint Presentation</vt:lpstr>
      <vt:lpstr>n.ischiadicus</vt:lpstr>
      <vt:lpstr>n.tibialis</vt:lpstr>
      <vt:lpstr>PowerPoint Presentation</vt:lpstr>
      <vt:lpstr>N. plantaris medialis </vt:lpstr>
      <vt:lpstr>n.Plantaris lateralis</vt:lpstr>
      <vt:lpstr>n.Fibullaris communis</vt:lpstr>
      <vt:lpstr>„Peronealni hod“</vt:lpstr>
      <vt:lpstr>PLEXUS PUDENDUS ET COCCYGEUS</vt:lpstr>
      <vt:lpstr>Title and Content Layout with List</vt:lpstr>
      <vt:lpstr>Title and Content Layout with Chart</vt:lpstr>
      <vt:lpstr>Two Content Layout with Table</vt:lpstr>
      <vt:lpstr>Two Content Layout with SmartArt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2015-03-02T08:15:54Z</dcterms:created>
  <dcterms:modified xsi:type="dcterms:W3CDTF">2019-03-28T11:01:46Z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